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p:scale>
          <a:sx n="25" d="100"/>
          <a:sy n="25" d="100"/>
        </p:scale>
        <p:origin x="1296" y="-2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77649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458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100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81950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6357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429103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B32389-E3AE-4394-8238-6673BC9F52A6}"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348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B32389-E3AE-4394-8238-6673BC9F52A6}" type="datetimeFigureOut">
              <a:rPr lang="en-US" smtClean="0"/>
              <a:t>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6211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32389-E3AE-4394-8238-6673BC9F52A6}" type="datetimeFigureOut">
              <a:rPr lang="en-US" smtClean="0"/>
              <a:t>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0097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59586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4194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1B32389-E3AE-4394-8238-6673BC9F52A6}" type="datetimeFigureOut">
              <a:rPr lang="en-US" smtClean="0"/>
              <a:t>2/18/2020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472124D-4794-480F-BD8D-E5214217A53E}" type="slidenum">
              <a:rPr lang="en-US" smtClean="0"/>
              <a:t>‹#›</a:t>
            </a:fld>
            <a:endParaRPr lang="en-US"/>
          </a:p>
        </p:txBody>
      </p:sp>
    </p:spTree>
    <p:extLst>
      <p:ext uri="{BB962C8B-B14F-4D97-AF65-F5344CB8AC3E}">
        <p14:creationId xmlns:p14="http://schemas.microsoft.com/office/powerpoint/2010/main" val="4117530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0C4531-4694-406F-9412-AA72E3FE6C37}"/>
              </a:ext>
            </a:extLst>
          </p:cNvPr>
          <p:cNvSpPr/>
          <p:nvPr/>
        </p:nvSpPr>
        <p:spPr>
          <a:xfrm>
            <a:off x="259679" y="257193"/>
            <a:ext cx="43371841" cy="39154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DA8125-C683-4382-B5DB-3A8CA88354FF}"/>
              </a:ext>
            </a:extLst>
          </p:cNvPr>
          <p:cNvSpPr txBox="1"/>
          <p:nvPr/>
        </p:nvSpPr>
        <p:spPr>
          <a:xfrm>
            <a:off x="661337" y="538830"/>
            <a:ext cx="27702302" cy="3293209"/>
          </a:xfrm>
          <a:prstGeom prst="rect">
            <a:avLst/>
          </a:prstGeom>
          <a:noFill/>
        </p:spPr>
        <p:txBody>
          <a:bodyPr wrap="square" rtlCol="0">
            <a:spAutoFit/>
          </a:bodyPr>
          <a:lstStyle/>
          <a:p>
            <a:r>
              <a:rPr lang="en-US" sz="10200" dirty="0">
                <a:solidFill>
                  <a:schemeClr val="bg1"/>
                </a:solidFill>
                <a:latin typeface="+mj-lt"/>
              </a:rPr>
              <a:t>An investigation of flavonoid diversity in </a:t>
            </a:r>
            <a:r>
              <a:rPr lang="en-US" sz="10200" i="1" dirty="0">
                <a:solidFill>
                  <a:schemeClr val="bg1"/>
                </a:solidFill>
                <a:latin typeface="+mj-lt"/>
              </a:rPr>
              <a:t>Scutellaria </a:t>
            </a:r>
            <a:r>
              <a:rPr lang="en-US" sz="10200" dirty="0">
                <a:solidFill>
                  <a:schemeClr val="bg1"/>
                </a:solidFill>
                <a:latin typeface="+mj-lt"/>
              </a:rPr>
              <a:t>to identify species with medicinal potential</a:t>
            </a:r>
          </a:p>
        </p:txBody>
      </p:sp>
      <p:cxnSp>
        <p:nvCxnSpPr>
          <p:cNvPr id="6" name="Straight Connector 5">
            <a:extLst>
              <a:ext uri="{FF2B5EF4-FFF2-40B4-BE49-F238E27FC236}">
                <a16:creationId xmlns:a16="http://schemas.microsoft.com/office/drawing/2014/main" id="{C968891D-355E-4C1C-A1C5-E9BD5E56661B}"/>
              </a:ext>
            </a:extLst>
          </p:cNvPr>
          <p:cNvCxnSpPr/>
          <p:nvPr/>
        </p:nvCxnSpPr>
        <p:spPr>
          <a:xfrm>
            <a:off x="28363639" y="982454"/>
            <a:ext cx="0" cy="246490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82B1D64-F1B2-4486-8268-7B685C46F368}"/>
              </a:ext>
            </a:extLst>
          </p:cNvPr>
          <p:cNvSpPr txBox="1"/>
          <p:nvPr/>
        </p:nvSpPr>
        <p:spPr>
          <a:xfrm>
            <a:off x="29759617" y="645246"/>
            <a:ext cx="13374743" cy="3139321"/>
          </a:xfrm>
          <a:prstGeom prst="rect">
            <a:avLst/>
          </a:prstGeom>
          <a:noFill/>
        </p:spPr>
        <p:txBody>
          <a:bodyPr wrap="square" rtlCol="0">
            <a:spAutoFit/>
          </a:bodyPr>
          <a:lstStyle/>
          <a:p>
            <a:r>
              <a:rPr lang="en-US" sz="5400" dirty="0">
                <a:solidFill>
                  <a:schemeClr val="bg1"/>
                </a:solidFill>
                <a:latin typeface="+mj-lt"/>
              </a:rPr>
              <a:t>Bryce Askey, Yeong Hun Song, </a:t>
            </a:r>
            <a:r>
              <a:rPr lang="en-US" sz="5400" dirty="0" err="1">
                <a:solidFill>
                  <a:schemeClr val="bg1"/>
                </a:solidFill>
                <a:latin typeface="+mj-lt"/>
              </a:rPr>
              <a:t>Yoonkyung</a:t>
            </a:r>
            <a:r>
              <a:rPr lang="en-US" sz="5400" dirty="0">
                <a:solidFill>
                  <a:schemeClr val="bg1"/>
                </a:solidFill>
                <a:latin typeface="+mj-lt"/>
              </a:rPr>
              <a:t> Lee, Ru Dai, </a:t>
            </a:r>
            <a:r>
              <a:rPr lang="en-US" sz="5400" dirty="0" err="1">
                <a:solidFill>
                  <a:schemeClr val="bg1"/>
                </a:solidFill>
                <a:latin typeface="+mj-lt"/>
              </a:rPr>
              <a:t>Sangtae</a:t>
            </a:r>
            <a:r>
              <a:rPr lang="en-US" sz="5400" dirty="0">
                <a:solidFill>
                  <a:schemeClr val="bg1"/>
                </a:solidFill>
                <a:latin typeface="+mj-lt"/>
              </a:rPr>
              <a:t> Kim, and Jeongim Kim</a:t>
            </a:r>
          </a:p>
          <a:p>
            <a:endParaRPr lang="en-US" sz="5400" dirty="0">
              <a:solidFill>
                <a:schemeClr val="bg1"/>
              </a:solidFill>
              <a:highlight>
                <a:srgbClr val="FFFF00"/>
              </a:highlight>
              <a:latin typeface="+mj-lt"/>
            </a:endParaRPr>
          </a:p>
          <a:p>
            <a:r>
              <a:rPr lang="en-US" sz="3600" dirty="0">
                <a:solidFill>
                  <a:schemeClr val="bg1"/>
                </a:solidFill>
                <a:highlight>
                  <a:srgbClr val="FFFF00"/>
                </a:highlight>
                <a:latin typeface="+mj-lt"/>
              </a:rPr>
              <a:t>Author affiliations</a:t>
            </a:r>
          </a:p>
        </p:txBody>
      </p:sp>
      <p:sp>
        <p:nvSpPr>
          <p:cNvPr id="9" name="TextBox 8">
            <a:extLst>
              <a:ext uri="{FF2B5EF4-FFF2-40B4-BE49-F238E27FC236}">
                <a16:creationId xmlns:a16="http://schemas.microsoft.com/office/drawing/2014/main" id="{48BAED5C-6A64-4EEA-9F9E-1E49EDF98EC5}"/>
              </a:ext>
            </a:extLst>
          </p:cNvPr>
          <p:cNvSpPr txBox="1"/>
          <p:nvPr/>
        </p:nvSpPr>
        <p:spPr>
          <a:xfrm>
            <a:off x="488224" y="5635283"/>
            <a:ext cx="20976561" cy="4162550"/>
          </a:xfrm>
          <a:prstGeom prst="rect">
            <a:avLst/>
          </a:prstGeom>
          <a:noFill/>
        </p:spPr>
        <p:txBody>
          <a:bodyPr wrap="square" rtlCol="0">
            <a:spAutoFit/>
          </a:bodyPr>
          <a:lstStyle/>
          <a:p>
            <a:pPr>
              <a:lnSpc>
                <a:spcPts val="4000"/>
              </a:lnSpc>
            </a:pPr>
            <a:r>
              <a:rPr lang="en-US" sz="2800" i="1" dirty="0">
                <a:latin typeface="+mj-lt"/>
              </a:rPr>
              <a:t>Scutellaria baicalensis </a:t>
            </a:r>
            <a:r>
              <a:rPr lang="en-US" sz="2800" dirty="0">
                <a:latin typeface="+mj-lt"/>
              </a:rPr>
              <a:t>is a medicinal plant whose root extracts have been widely used in Asian medicine for more than 2,000 years. Although </a:t>
            </a:r>
            <a:r>
              <a:rPr lang="en-US" sz="2800" i="1" dirty="0">
                <a:latin typeface="+mj-lt"/>
              </a:rPr>
              <a:t>S. baicalensis </a:t>
            </a:r>
            <a:r>
              <a:rPr lang="en-US" sz="2800" dirty="0">
                <a:latin typeface="+mj-lt"/>
              </a:rPr>
              <a:t>has been well-studied, the majority of the 470 species in the </a:t>
            </a:r>
            <a:r>
              <a:rPr lang="en-US" sz="2800" i="1" dirty="0">
                <a:latin typeface="+mj-lt"/>
              </a:rPr>
              <a:t>Scutellaria</a:t>
            </a:r>
            <a:r>
              <a:rPr lang="en-US" sz="2800" dirty="0">
                <a:latin typeface="+mj-lt"/>
              </a:rPr>
              <a:t> genus have not been analyzed. This study aims to extend the current knowledge of </a:t>
            </a:r>
            <a:r>
              <a:rPr lang="en-US" sz="2800" i="1" dirty="0">
                <a:latin typeface="+mj-lt"/>
              </a:rPr>
              <a:t>Scutellaria </a:t>
            </a:r>
            <a:r>
              <a:rPr lang="en-US" sz="2800" dirty="0">
                <a:latin typeface="+mj-lt"/>
              </a:rPr>
              <a:t>by analyzing flavonoid profiles and genome sizes of a large set of species representing the diversity in the genus. Targeted metabolite analysis via High Performance Liquid Chromatography (HPLC) was used to quantify concentrations of 15 medicinally relevant flavones. The genome sizes of eight of the species analyzed were also estimated with flow cytometry. A comparison of phytochemical profiles indicate diversity in site and identity of accumulation for multiple species when compared to </a:t>
            </a:r>
            <a:r>
              <a:rPr lang="en-US" sz="2800" i="1" dirty="0">
                <a:latin typeface="+mj-lt"/>
              </a:rPr>
              <a:t>S. baicalensis</a:t>
            </a:r>
            <a:r>
              <a:rPr lang="en-US" sz="2800" dirty="0">
                <a:latin typeface="+mj-lt"/>
              </a:rPr>
              <a:t>.  Inconsistences in site of accumulation imply significant differences in biosynthetic pathway exists for several species. Researchers studying </a:t>
            </a:r>
            <a:r>
              <a:rPr lang="en-US" sz="2800" i="1" dirty="0">
                <a:latin typeface="+mj-lt"/>
              </a:rPr>
              <a:t>Scutellaria </a:t>
            </a:r>
            <a:r>
              <a:rPr lang="en-US" sz="2800" dirty="0">
                <a:latin typeface="+mj-lt"/>
              </a:rPr>
              <a:t>can use the results of this work to identify previously uncharacterized species with medicinal potential, aiding in the development of new drugs and treatments.</a:t>
            </a:r>
          </a:p>
        </p:txBody>
      </p:sp>
      <p:sp>
        <p:nvSpPr>
          <p:cNvPr id="10" name="TextBox 9">
            <a:extLst>
              <a:ext uri="{FF2B5EF4-FFF2-40B4-BE49-F238E27FC236}">
                <a16:creationId xmlns:a16="http://schemas.microsoft.com/office/drawing/2014/main" id="{5B1E9E4D-9B8D-429B-A1E0-13AA54C7CB29}"/>
              </a:ext>
            </a:extLst>
          </p:cNvPr>
          <p:cNvSpPr txBox="1"/>
          <p:nvPr/>
        </p:nvSpPr>
        <p:spPr>
          <a:xfrm>
            <a:off x="401401" y="11950495"/>
            <a:ext cx="13714400" cy="10205871"/>
          </a:xfrm>
          <a:prstGeom prst="rect">
            <a:avLst/>
          </a:prstGeom>
          <a:noFill/>
        </p:spPr>
        <p:txBody>
          <a:bodyPr wrap="square" rtlCol="0">
            <a:spAutoFit/>
          </a:bodyPr>
          <a:lstStyle/>
          <a:p>
            <a:pPr>
              <a:lnSpc>
                <a:spcPts val="3500"/>
              </a:lnSpc>
              <a:spcAft>
                <a:spcPts val="600"/>
              </a:spcAft>
            </a:pPr>
            <a:r>
              <a:rPr lang="en-US" sz="2800" b="1" i="1" dirty="0">
                <a:latin typeface="+mj-lt"/>
              </a:rPr>
              <a:t>Scutellaria baicalensis </a:t>
            </a:r>
            <a:r>
              <a:rPr lang="en-US" sz="2800" b="1" dirty="0">
                <a:latin typeface="+mj-lt"/>
              </a:rPr>
              <a:t>is a medicinal plant</a:t>
            </a:r>
          </a:p>
          <a:p>
            <a:pPr marL="677863" indent="-441325">
              <a:lnSpc>
                <a:spcPts val="3500"/>
              </a:lnSpc>
              <a:spcAft>
                <a:spcPts val="600"/>
              </a:spcAft>
              <a:buFont typeface="Arial" panose="020B0604020202020204" pitchFamily="34" charset="0"/>
              <a:buChar char="•"/>
            </a:pPr>
            <a:r>
              <a:rPr lang="en-US" sz="2800" dirty="0">
                <a:latin typeface="+mj-lt"/>
              </a:rPr>
              <a:t>Root extracts used in traditional Chinese medicine</a:t>
            </a:r>
          </a:p>
          <a:p>
            <a:pPr marL="1150938" lvl="1" indent="-473075">
              <a:lnSpc>
                <a:spcPts val="3500"/>
              </a:lnSpc>
              <a:spcAft>
                <a:spcPts val="600"/>
              </a:spcAft>
              <a:buFont typeface="Calibri Light" panose="020F0302020204030204" pitchFamily="34" charset="0"/>
              <a:buChar char="-"/>
            </a:pPr>
            <a:r>
              <a:rPr lang="en-US" sz="2800" dirty="0">
                <a:latin typeface="+mj-lt"/>
              </a:rPr>
              <a:t>Huang Qin – commercially sold powder of </a:t>
            </a:r>
            <a:r>
              <a:rPr lang="en-US" sz="2800" i="1" dirty="0">
                <a:latin typeface="+mj-lt"/>
              </a:rPr>
              <a:t>S baicalensis </a:t>
            </a:r>
            <a:r>
              <a:rPr lang="en-US" sz="2800" dirty="0">
                <a:latin typeface="+mj-lt"/>
              </a:rPr>
              <a:t>roots</a:t>
            </a:r>
          </a:p>
          <a:p>
            <a:pPr>
              <a:lnSpc>
                <a:spcPts val="3500"/>
              </a:lnSpc>
              <a:spcAft>
                <a:spcPts val="600"/>
              </a:spcAft>
            </a:pPr>
            <a:r>
              <a:rPr lang="en-US" sz="2800" b="1" dirty="0">
                <a:latin typeface="+mj-lt"/>
              </a:rPr>
              <a:t>The medicinal properties of </a:t>
            </a:r>
            <a:r>
              <a:rPr lang="en-US" sz="2800" b="1" i="1" dirty="0">
                <a:latin typeface="+mj-lt"/>
              </a:rPr>
              <a:t>S. baicalensis </a:t>
            </a:r>
            <a:r>
              <a:rPr lang="en-US" sz="2800" b="1" dirty="0">
                <a:latin typeface="+mj-lt"/>
              </a:rPr>
              <a:t>are well-studied</a:t>
            </a:r>
          </a:p>
          <a:p>
            <a:pPr marL="677863" indent="-441325">
              <a:lnSpc>
                <a:spcPts val="3500"/>
              </a:lnSpc>
              <a:spcAft>
                <a:spcPts val="600"/>
              </a:spcAft>
              <a:buFont typeface="Arial" panose="020B0604020202020204" pitchFamily="34" charset="0"/>
              <a:buChar char="•"/>
            </a:pPr>
            <a:r>
              <a:rPr lang="en-US" sz="2800" dirty="0">
                <a:latin typeface="+mj-lt"/>
              </a:rPr>
              <a:t>Proven medicinal effects: anti-Alzheimer’s, anxiolytic, anti-cancer, and angiogenic</a:t>
            </a:r>
          </a:p>
          <a:p>
            <a:pPr marL="1150938" lvl="1" indent="-457200">
              <a:lnSpc>
                <a:spcPts val="3500"/>
              </a:lnSpc>
              <a:spcAft>
                <a:spcPts val="600"/>
              </a:spcAft>
              <a:buFont typeface="Calibri Light" panose="020F0302020204030204" pitchFamily="34" charset="0"/>
              <a:buChar char="-"/>
            </a:pPr>
            <a:r>
              <a:rPr lang="en-US" sz="2800" dirty="0">
                <a:latin typeface="+mj-lt"/>
              </a:rPr>
              <a:t>Specific phytochemicals responsible have been identified</a:t>
            </a:r>
          </a:p>
          <a:p>
            <a:pPr marL="677863" indent="-441325">
              <a:lnSpc>
                <a:spcPts val="3500"/>
              </a:lnSpc>
              <a:spcAft>
                <a:spcPts val="600"/>
              </a:spcAft>
              <a:buFont typeface="Arial" panose="020B0604020202020204" pitchFamily="34" charset="0"/>
              <a:buChar char="•"/>
            </a:pPr>
            <a:r>
              <a:rPr lang="en-US" sz="2800" dirty="0">
                <a:latin typeface="+mj-lt"/>
              </a:rPr>
              <a:t>Reference genome recently completed</a:t>
            </a:r>
          </a:p>
          <a:p>
            <a:pPr marL="677863" indent="-441325">
              <a:lnSpc>
                <a:spcPts val="3500"/>
              </a:lnSpc>
              <a:spcAft>
                <a:spcPts val="600"/>
              </a:spcAft>
              <a:buFont typeface="Arial" panose="020B0604020202020204" pitchFamily="34" charset="0"/>
              <a:buChar char="•"/>
            </a:pPr>
            <a:r>
              <a:rPr lang="en-US" sz="2800" dirty="0">
                <a:latin typeface="+mj-lt"/>
              </a:rPr>
              <a:t>Proposed flavonoid biosynthetic pathway explains organ-specific accumulation</a:t>
            </a:r>
          </a:p>
          <a:p>
            <a:pPr>
              <a:lnSpc>
                <a:spcPts val="3500"/>
              </a:lnSpc>
              <a:spcAft>
                <a:spcPts val="600"/>
              </a:spcAft>
            </a:pPr>
            <a:r>
              <a:rPr lang="en-US" sz="2800" b="1" dirty="0">
                <a:latin typeface="+mj-lt"/>
              </a:rPr>
              <a:t>However, the </a:t>
            </a:r>
            <a:r>
              <a:rPr lang="en-US" sz="2800" b="1" i="1" dirty="0">
                <a:latin typeface="+mj-lt"/>
              </a:rPr>
              <a:t>Scutellaria </a:t>
            </a:r>
            <a:r>
              <a:rPr lang="en-US" sz="2800" b="1" dirty="0">
                <a:latin typeface="+mj-lt"/>
              </a:rPr>
              <a:t>genus contains &gt;470 species</a:t>
            </a:r>
          </a:p>
          <a:p>
            <a:pPr marL="677863" lvl="1" indent="-441325">
              <a:lnSpc>
                <a:spcPts val="3500"/>
              </a:lnSpc>
              <a:spcAft>
                <a:spcPts val="600"/>
              </a:spcAft>
              <a:buFont typeface="Arial" panose="020B0604020202020204" pitchFamily="34" charset="0"/>
              <a:buChar char="•"/>
            </a:pPr>
            <a:r>
              <a:rPr lang="en-US" sz="2800" dirty="0">
                <a:latin typeface="+mj-lt"/>
              </a:rPr>
              <a:t>Little is known about the medicinal relevance of most of the genus</a:t>
            </a:r>
          </a:p>
          <a:p>
            <a:pPr marL="1150938" lvl="2" indent="-457200">
              <a:lnSpc>
                <a:spcPts val="3500"/>
              </a:lnSpc>
              <a:spcAft>
                <a:spcPts val="600"/>
              </a:spcAft>
              <a:buFont typeface="Calibri Light" panose="020F0302020204030204" pitchFamily="34" charset="0"/>
              <a:buChar char="-"/>
            </a:pPr>
            <a:r>
              <a:rPr lang="en-US" sz="2800" dirty="0">
                <a:latin typeface="+mj-lt"/>
              </a:rPr>
              <a:t>Phytochemical profiles are not well-studied/not studied at all</a:t>
            </a:r>
          </a:p>
          <a:p>
            <a:pPr marL="0" lvl="1">
              <a:lnSpc>
                <a:spcPts val="3500"/>
              </a:lnSpc>
              <a:spcAft>
                <a:spcPts val="600"/>
              </a:spcAft>
            </a:pPr>
            <a:r>
              <a:rPr lang="en-US" sz="2800" b="1" dirty="0">
                <a:latin typeface="+mj-lt"/>
              </a:rPr>
              <a:t>Goal: </a:t>
            </a:r>
            <a:r>
              <a:rPr lang="en-US" sz="2800" dirty="0">
                <a:latin typeface="+mj-lt"/>
              </a:rPr>
              <a:t>Analyze a large set of </a:t>
            </a:r>
            <a:r>
              <a:rPr lang="en-US" sz="2800" i="1" dirty="0">
                <a:latin typeface="+mj-lt"/>
              </a:rPr>
              <a:t>Scutellaria</a:t>
            </a:r>
            <a:r>
              <a:rPr lang="en-US" sz="2800" dirty="0">
                <a:latin typeface="+mj-lt"/>
              </a:rPr>
              <a:t> plants representing the diversity in the genus to identify species with medicinal potential for further study</a:t>
            </a:r>
          </a:p>
          <a:p>
            <a:pPr marL="0" lvl="1">
              <a:lnSpc>
                <a:spcPts val="3500"/>
              </a:lnSpc>
              <a:spcAft>
                <a:spcPts val="600"/>
              </a:spcAft>
            </a:pPr>
            <a:r>
              <a:rPr lang="en-US" sz="2800" b="1" dirty="0">
                <a:latin typeface="+mj-lt"/>
              </a:rPr>
              <a:t>Objectives:</a:t>
            </a:r>
          </a:p>
          <a:p>
            <a:pPr marL="808038" lvl="1" indent="-571500">
              <a:lnSpc>
                <a:spcPts val="3500"/>
              </a:lnSpc>
              <a:spcAft>
                <a:spcPts val="600"/>
              </a:spcAft>
              <a:buFont typeface="+mj-lt"/>
              <a:buAutoNum type="romanUcPeriod"/>
            </a:pPr>
            <a:r>
              <a:rPr lang="en-US" sz="2800" dirty="0">
                <a:latin typeface="+mj-lt"/>
              </a:rPr>
              <a:t>Identify species of interest by quantifying medicinally relevant flavonoids in total (i.e. not organ-specific) samples</a:t>
            </a:r>
          </a:p>
          <a:p>
            <a:pPr marL="808038" lvl="1" indent="-571500">
              <a:lnSpc>
                <a:spcPts val="3500"/>
              </a:lnSpc>
              <a:spcAft>
                <a:spcPts val="600"/>
              </a:spcAft>
              <a:buFont typeface="+mj-lt"/>
              <a:buAutoNum type="romanUcPeriod"/>
            </a:pPr>
            <a:r>
              <a:rPr lang="en-US" sz="2800" dirty="0">
                <a:latin typeface="+mj-lt"/>
              </a:rPr>
              <a:t>Analyze organ-specific samples from species of interest to determine site of accumulation of medicinally relevant flavonoids</a:t>
            </a:r>
          </a:p>
          <a:p>
            <a:pPr marL="808038" lvl="1" indent="-571500">
              <a:lnSpc>
                <a:spcPts val="3500"/>
              </a:lnSpc>
              <a:spcAft>
                <a:spcPts val="600"/>
              </a:spcAft>
              <a:buFont typeface="+mj-lt"/>
              <a:buAutoNum type="romanUcPeriod"/>
            </a:pPr>
            <a:r>
              <a:rPr lang="en-US" sz="2800" dirty="0">
                <a:latin typeface="+mj-lt"/>
              </a:rPr>
              <a:t>Estimate genome size for species of interest to evaluate ease of further genetic study/improvement</a:t>
            </a:r>
          </a:p>
        </p:txBody>
      </p:sp>
      <p:sp>
        <p:nvSpPr>
          <p:cNvPr id="11" name="TextBox 10">
            <a:extLst>
              <a:ext uri="{FF2B5EF4-FFF2-40B4-BE49-F238E27FC236}">
                <a16:creationId xmlns:a16="http://schemas.microsoft.com/office/drawing/2014/main" id="{A7EBA83A-20E2-428B-9774-EA258CDDE8AF}"/>
              </a:ext>
            </a:extLst>
          </p:cNvPr>
          <p:cNvSpPr txBox="1"/>
          <p:nvPr/>
        </p:nvSpPr>
        <p:spPr>
          <a:xfrm>
            <a:off x="18044870" y="16964102"/>
            <a:ext cx="3565070" cy="3539430"/>
          </a:xfrm>
          <a:prstGeom prst="rect">
            <a:avLst/>
          </a:prstGeom>
          <a:noFill/>
        </p:spPr>
        <p:txBody>
          <a:bodyPr wrap="square" rtlCol="0">
            <a:spAutoFit/>
          </a:bodyPr>
          <a:lstStyle/>
          <a:p>
            <a:r>
              <a:rPr lang="en-US" sz="2800" b="1" dirty="0">
                <a:latin typeface="+mj-lt"/>
              </a:rPr>
              <a:t>Figure 1. </a:t>
            </a:r>
            <a:r>
              <a:rPr lang="en-US" sz="2800" dirty="0">
                <a:latin typeface="+mj-lt"/>
              </a:rPr>
              <a:t>Morphological differences between (A) </a:t>
            </a:r>
            <a:r>
              <a:rPr lang="en-US" sz="2800" i="1" dirty="0">
                <a:latin typeface="+mj-lt"/>
              </a:rPr>
              <a:t>S. baicalensis</a:t>
            </a:r>
            <a:r>
              <a:rPr lang="en-US" sz="2800" dirty="0">
                <a:latin typeface="+mj-lt"/>
              </a:rPr>
              <a:t>, (B) </a:t>
            </a:r>
            <a:r>
              <a:rPr lang="en-US" sz="2800" i="1" dirty="0">
                <a:latin typeface="+mj-lt"/>
              </a:rPr>
              <a:t>S. lateriflora</a:t>
            </a:r>
            <a:r>
              <a:rPr lang="en-US" sz="2800" dirty="0">
                <a:latin typeface="+mj-lt"/>
              </a:rPr>
              <a:t>, and (C) </a:t>
            </a:r>
            <a:r>
              <a:rPr lang="en-US" sz="2800" i="1" dirty="0">
                <a:latin typeface="+mj-lt"/>
              </a:rPr>
              <a:t>S. racemosa </a:t>
            </a:r>
            <a:r>
              <a:rPr lang="en-US" sz="2800" dirty="0">
                <a:latin typeface="+mj-lt"/>
              </a:rPr>
              <a:t>plants illustrate the diversity of the </a:t>
            </a:r>
            <a:r>
              <a:rPr lang="en-US" sz="2800" i="1" dirty="0">
                <a:latin typeface="+mj-lt"/>
              </a:rPr>
              <a:t>Scutellaria </a:t>
            </a:r>
            <a:r>
              <a:rPr lang="en-US" sz="2800" dirty="0">
                <a:latin typeface="+mj-lt"/>
              </a:rPr>
              <a:t>genus.</a:t>
            </a:r>
          </a:p>
        </p:txBody>
      </p:sp>
      <p:grpSp>
        <p:nvGrpSpPr>
          <p:cNvPr id="30" name="Group 29">
            <a:extLst>
              <a:ext uri="{FF2B5EF4-FFF2-40B4-BE49-F238E27FC236}">
                <a16:creationId xmlns:a16="http://schemas.microsoft.com/office/drawing/2014/main" id="{3307A8BC-0165-4042-B99B-57220E6FD986}"/>
              </a:ext>
            </a:extLst>
          </p:cNvPr>
          <p:cNvGrpSpPr/>
          <p:nvPr/>
        </p:nvGrpSpPr>
        <p:grpSpPr>
          <a:xfrm>
            <a:off x="14327397" y="12135636"/>
            <a:ext cx="3565075" cy="4753429"/>
            <a:chOff x="14416264" y="10051263"/>
            <a:chExt cx="3565075" cy="4753429"/>
          </a:xfrm>
        </p:grpSpPr>
        <p:pic>
          <p:nvPicPr>
            <p:cNvPr id="12" name="Picture 11" descr="A picture containing building, room, sitting, black&#10;&#10;Description automatically generated">
              <a:extLst>
                <a:ext uri="{FF2B5EF4-FFF2-40B4-BE49-F238E27FC236}">
                  <a16:creationId xmlns:a16="http://schemas.microsoft.com/office/drawing/2014/main" id="{80EBF070-9CF6-4995-8A0B-6D4707D78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822088" y="10645442"/>
              <a:ext cx="4753429" cy="3565072"/>
            </a:xfrm>
            <a:prstGeom prst="rect">
              <a:avLst/>
            </a:prstGeom>
          </p:spPr>
        </p:pic>
        <p:sp>
          <p:nvSpPr>
            <p:cNvPr id="21" name="TextBox 20">
              <a:extLst>
                <a:ext uri="{FF2B5EF4-FFF2-40B4-BE49-F238E27FC236}">
                  <a16:creationId xmlns:a16="http://schemas.microsoft.com/office/drawing/2014/main" id="{CBCB22C0-8ABA-4472-B016-519354AD32BF}"/>
                </a:ext>
              </a:extLst>
            </p:cNvPr>
            <p:cNvSpPr txBox="1"/>
            <p:nvPr/>
          </p:nvSpPr>
          <p:spPr>
            <a:xfrm>
              <a:off x="14416264" y="10051263"/>
              <a:ext cx="441339" cy="461665"/>
            </a:xfrm>
            <a:prstGeom prst="rect">
              <a:avLst/>
            </a:prstGeom>
            <a:noFill/>
          </p:spPr>
          <p:txBody>
            <a:bodyPr wrap="none" rtlCol="0">
              <a:spAutoFit/>
            </a:bodyPr>
            <a:lstStyle/>
            <a:p>
              <a:r>
                <a:rPr lang="en-US" sz="2400" dirty="0">
                  <a:solidFill>
                    <a:schemeClr val="bg1"/>
                  </a:solidFill>
                  <a:latin typeface="+mj-lt"/>
                </a:rPr>
                <a:t>A.</a:t>
              </a:r>
            </a:p>
          </p:txBody>
        </p:sp>
      </p:grpSp>
      <p:grpSp>
        <p:nvGrpSpPr>
          <p:cNvPr id="31" name="Group 30">
            <a:extLst>
              <a:ext uri="{FF2B5EF4-FFF2-40B4-BE49-F238E27FC236}">
                <a16:creationId xmlns:a16="http://schemas.microsoft.com/office/drawing/2014/main" id="{361BAD77-546C-4086-8A5E-FD061933BB08}"/>
              </a:ext>
            </a:extLst>
          </p:cNvPr>
          <p:cNvGrpSpPr/>
          <p:nvPr/>
        </p:nvGrpSpPr>
        <p:grpSpPr>
          <a:xfrm>
            <a:off x="18044870" y="12135635"/>
            <a:ext cx="3565073" cy="4753430"/>
            <a:chOff x="18133737" y="10051262"/>
            <a:chExt cx="3565073" cy="4753430"/>
          </a:xfrm>
        </p:grpSpPr>
        <p:pic>
          <p:nvPicPr>
            <p:cNvPr id="13" name="Picture 12" descr="A close up of a plant&#10;&#10;Description automatically generated">
              <a:extLst>
                <a:ext uri="{FF2B5EF4-FFF2-40B4-BE49-F238E27FC236}">
                  <a16:creationId xmlns:a16="http://schemas.microsoft.com/office/drawing/2014/main" id="{607727CD-1CCC-4863-9614-1F86A5824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539559" y="10645442"/>
              <a:ext cx="4753429" cy="3565072"/>
            </a:xfrm>
            <a:prstGeom prst="rect">
              <a:avLst/>
            </a:prstGeom>
          </p:spPr>
        </p:pic>
        <p:sp>
          <p:nvSpPr>
            <p:cNvPr id="22" name="TextBox 21">
              <a:extLst>
                <a:ext uri="{FF2B5EF4-FFF2-40B4-BE49-F238E27FC236}">
                  <a16:creationId xmlns:a16="http://schemas.microsoft.com/office/drawing/2014/main" id="{039288CD-4095-4C02-A836-B20EA7A5B2FD}"/>
                </a:ext>
              </a:extLst>
            </p:cNvPr>
            <p:cNvSpPr txBox="1"/>
            <p:nvPr/>
          </p:nvSpPr>
          <p:spPr>
            <a:xfrm>
              <a:off x="18133737" y="10051262"/>
              <a:ext cx="428322" cy="461665"/>
            </a:xfrm>
            <a:prstGeom prst="rect">
              <a:avLst/>
            </a:prstGeom>
            <a:noFill/>
          </p:spPr>
          <p:txBody>
            <a:bodyPr wrap="none" rtlCol="0">
              <a:spAutoFit/>
            </a:bodyPr>
            <a:lstStyle/>
            <a:p>
              <a:r>
                <a:rPr lang="en-US" sz="2400" dirty="0">
                  <a:solidFill>
                    <a:schemeClr val="bg1"/>
                  </a:solidFill>
                  <a:latin typeface="+mj-lt"/>
                </a:rPr>
                <a:t>B.</a:t>
              </a:r>
            </a:p>
          </p:txBody>
        </p:sp>
      </p:grpSp>
      <p:grpSp>
        <p:nvGrpSpPr>
          <p:cNvPr id="32" name="Group 31">
            <a:extLst>
              <a:ext uri="{FF2B5EF4-FFF2-40B4-BE49-F238E27FC236}">
                <a16:creationId xmlns:a16="http://schemas.microsoft.com/office/drawing/2014/main" id="{07999811-FDE7-4C80-8713-E73A72B2538D}"/>
              </a:ext>
            </a:extLst>
          </p:cNvPr>
          <p:cNvGrpSpPr/>
          <p:nvPr/>
        </p:nvGrpSpPr>
        <p:grpSpPr>
          <a:xfrm>
            <a:off x="14327398" y="17032396"/>
            <a:ext cx="3565072" cy="4753429"/>
            <a:chOff x="14416265" y="14948023"/>
            <a:chExt cx="3565072" cy="4753429"/>
          </a:xfrm>
        </p:grpSpPr>
        <p:pic>
          <p:nvPicPr>
            <p:cNvPr id="14" name="Picture 13" descr="A picture containing front, black, sitting, dark&#10;&#10;Description automatically generated">
              <a:extLst>
                <a:ext uri="{FF2B5EF4-FFF2-40B4-BE49-F238E27FC236}">
                  <a16:creationId xmlns:a16="http://schemas.microsoft.com/office/drawing/2014/main" id="{C9C530F7-FD62-4F95-B42B-C5FC5402C34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428"/>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rot="5400000">
              <a:off x="13822086" y="15542202"/>
              <a:ext cx="4753429" cy="3565072"/>
            </a:xfrm>
            <a:prstGeom prst="rect">
              <a:avLst/>
            </a:prstGeom>
          </p:spPr>
        </p:pic>
        <p:sp>
          <p:nvSpPr>
            <p:cNvPr id="23" name="TextBox 22">
              <a:extLst>
                <a:ext uri="{FF2B5EF4-FFF2-40B4-BE49-F238E27FC236}">
                  <a16:creationId xmlns:a16="http://schemas.microsoft.com/office/drawing/2014/main" id="{A46B7631-E1DD-4F69-8D18-77E49BEC0FD8}"/>
                </a:ext>
              </a:extLst>
            </p:cNvPr>
            <p:cNvSpPr txBox="1"/>
            <p:nvPr/>
          </p:nvSpPr>
          <p:spPr>
            <a:xfrm>
              <a:off x="14429281" y="14948023"/>
              <a:ext cx="425116" cy="461665"/>
            </a:xfrm>
            <a:prstGeom prst="rect">
              <a:avLst/>
            </a:prstGeom>
            <a:noFill/>
          </p:spPr>
          <p:txBody>
            <a:bodyPr wrap="none" rtlCol="0">
              <a:spAutoFit/>
            </a:bodyPr>
            <a:lstStyle/>
            <a:p>
              <a:r>
                <a:rPr lang="en-US" sz="2400" dirty="0">
                  <a:solidFill>
                    <a:schemeClr val="bg1"/>
                  </a:solidFill>
                  <a:latin typeface="+mj-lt"/>
                </a:rPr>
                <a:t>C.</a:t>
              </a:r>
            </a:p>
          </p:txBody>
        </p:sp>
      </p:grpSp>
      <p:sp>
        <p:nvSpPr>
          <p:cNvPr id="33" name="TextBox 32">
            <a:extLst>
              <a:ext uri="{FF2B5EF4-FFF2-40B4-BE49-F238E27FC236}">
                <a16:creationId xmlns:a16="http://schemas.microsoft.com/office/drawing/2014/main" id="{A6C21487-03F1-48AA-8044-46E2C393566B}"/>
              </a:ext>
            </a:extLst>
          </p:cNvPr>
          <p:cNvSpPr txBox="1"/>
          <p:nvPr/>
        </p:nvSpPr>
        <p:spPr>
          <a:xfrm>
            <a:off x="22229790" y="4531771"/>
            <a:ext cx="8024921" cy="1200329"/>
          </a:xfrm>
          <a:prstGeom prst="rect">
            <a:avLst/>
          </a:prstGeom>
          <a:noFill/>
        </p:spPr>
        <p:txBody>
          <a:bodyPr wrap="square" rtlCol="0">
            <a:spAutoFit/>
          </a:bodyPr>
          <a:lstStyle/>
          <a:p>
            <a:r>
              <a:rPr lang="en-US" sz="7200" dirty="0">
                <a:latin typeface="+mj-lt"/>
              </a:rPr>
              <a:t>Methods and Results</a:t>
            </a:r>
            <a:endParaRPr lang="en-US" sz="2800" dirty="0">
              <a:latin typeface="+mj-lt"/>
            </a:endParaRPr>
          </a:p>
        </p:txBody>
      </p:sp>
      <p:pic>
        <p:nvPicPr>
          <p:cNvPr id="1026" name="Picture 2" descr="Image result for uf logo">
            <a:extLst>
              <a:ext uri="{FF2B5EF4-FFF2-40B4-BE49-F238E27FC236}">
                <a16:creationId xmlns:a16="http://schemas.microsoft.com/office/drawing/2014/main" id="{E77985CC-1121-4537-8447-B506E614E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5026" y="31061616"/>
            <a:ext cx="6433924" cy="1206361"/>
          </a:xfrm>
          <a:prstGeom prst="rect">
            <a:avLst/>
          </a:prstGeom>
          <a:noFill/>
          <a:extLst>
            <a:ext uri="{909E8E84-426E-40DD-AFC4-6F175D3DCCD1}">
              <a14:hiddenFill xmlns:a14="http://schemas.microsoft.com/office/drawing/2010/main">
                <a:solidFill>
                  <a:srgbClr val="FFFFFF"/>
                </a:solidFill>
              </a14:hiddenFill>
            </a:ext>
          </a:extLst>
        </p:spPr>
      </p:pic>
      <p:sp>
        <p:nvSpPr>
          <p:cNvPr id="1746" name="TextBox 1745">
            <a:extLst>
              <a:ext uri="{FF2B5EF4-FFF2-40B4-BE49-F238E27FC236}">
                <a16:creationId xmlns:a16="http://schemas.microsoft.com/office/drawing/2014/main" id="{D965599A-E76B-48E0-8019-B7EA2ED703A1}"/>
              </a:ext>
            </a:extLst>
          </p:cNvPr>
          <p:cNvSpPr txBox="1"/>
          <p:nvPr/>
        </p:nvSpPr>
        <p:spPr>
          <a:xfrm>
            <a:off x="22153964" y="25813447"/>
            <a:ext cx="21178656" cy="2492990"/>
          </a:xfrm>
          <a:prstGeom prst="rect">
            <a:avLst/>
          </a:prstGeom>
          <a:noFill/>
        </p:spPr>
        <p:txBody>
          <a:bodyPr wrap="square" rtlCol="0">
            <a:spAutoFit/>
          </a:bodyPr>
          <a:lstStyle/>
          <a:p>
            <a:r>
              <a:rPr lang="en-US" sz="7200" dirty="0">
                <a:latin typeface="+mj-lt"/>
              </a:rPr>
              <a:t>Conclusions</a:t>
            </a:r>
          </a:p>
          <a:p>
            <a:pPr marL="457200" indent="-457200">
              <a:buFont typeface="Arial" panose="020B0604020202020204" pitchFamily="34" charset="0"/>
              <a:buChar char="•"/>
            </a:pPr>
            <a:r>
              <a:rPr lang="en-US" sz="2800" dirty="0">
                <a:latin typeface="+mj-lt"/>
              </a:rPr>
              <a:t>Discrepancies in proposed biosynthetic pathway for </a:t>
            </a:r>
            <a:r>
              <a:rPr lang="en-US" sz="2800" i="1" dirty="0">
                <a:latin typeface="+mj-lt"/>
              </a:rPr>
              <a:t>S. baicalensis </a:t>
            </a:r>
            <a:r>
              <a:rPr lang="en-US" sz="2800" dirty="0">
                <a:latin typeface="+mj-lt"/>
              </a:rPr>
              <a:t>and metabolite profiles for … imply …</a:t>
            </a:r>
          </a:p>
          <a:p>
            <a:pPr marL="457200" indent="-457200">
              <a:buFont typeface="Arial" panose="020B0604020202020204" pitchFamily="34" charset="0"/>
              <a:buChar char="•"/>
            </a:pPr>
            <a:r>
              <a:rPr lang="en-US" sz="2800" dirty="0">
                <a:latin typeface="+mj-lt"/>
              </a:rPr>
              <a:t>Genome size is similar to </a:t>
            </a:r>
            <a:r>
              <a:rPr lang="en-US" sz="2800" i="1" dirty="0">
                <a:latin typeface="+mj-lt"/>
              </a:rPr>
              <a:t>S. baicalensis</a:t>
            </a:r>
            <a:r>
              <a:rPr lang="en-US" sz="2800" dirty="0">
                <a:latin typeface="+mj-lt"/>
              </a:rPr>
              <a:t> for 7 of the 8 species analyzed </a:t>
            </a:r>
          </a:p>
          <a:p>
            <a:pPr marL="457200" indent="-457200">
              <a:buFont typeface="Arial" panose="020B0604020202020204" pitchFamily="34" charset="0"/>
              <a:buChar char="•"/>
            </a:pPr>
            <a:r>
              <a:rPr lang="en-US" sz="2800" dirty="0">
                <a:latin typeface="+mj-lt"/>
              </a:rPr>
              <a:t>Future work – phylogenetic tree</a:t>
            </a:r>
          </a:p>
        </p:txBody>
      </p:sp>
      <p:sp>
        <p:nvSpPr>
          <p:cNvPr id="1747" name="TextBox 1746">
            <a:extLst>
              <a:ext uri="{FF2B5EF4-FFF2-40B4-BE49-F238E27FC236}">
                <a16:creationId xmlns:a16="http://schemas.microsoft.com/office/drawing/2014/main" id="{CCCF2B51-8112-4A42-A077-1D071827F214}"/>
              </a:ext>
            </a:extLst>
          </p:cNvPr>
          <p:cNvSpPr txBox="1"/>
          <p:nvPr/>
        </p:nvSpPr>
        <p:spPr>
          <a:xfrm>
            <a:off x="22223116" y="28464897"/>
            <a:ext cx="21178656" cy="1200329"/>
          </a:xfrm>
          <a:prstGeom prst="rect">
            <a:avLst/>
          </a:prstGeom>
          <a:noFill/>
        </p:spPr>
        <p:txBody>
          <a:bodyPr wrap="square" rtlCol="0">
            <a:spAutoFit/>
          </a:bodyPr>
          <a:lstStyle/>
          <a:p>
            <a:r>
              <a:rPr lang="en-US" sz="7200" dirty="0">
                <a:latin typeface="+mj-lt"/>
              </a:rPr>
              <a:t>References and Acknowledgements</a:t>
            </a:r>
          </a:p>
        </p:txBody>
      </p:sp>
      <p:sp>
        <p:nvSpPr>
          <p:cNvPr id="1749" name="TextBox 1748">
            <a:extLst>
              <a:ext uri="{FF2B5EF4-FFF2-40B4-BE49-F238E27FC236}">
                <a16:creationId xmlns:a16="http://schemas.microsoft.com/office/drawing/2014/main" id="{179E1A63-C1C5-4212-A99E-8C1165236AE8}"/>
              </a:ext>
            </a:extLst>
          </p:cNvPr>
          <p:cNvSpPr txBox="1"/>
          <p:nvPr/>
        </p:nvSpPr>
        <p:spPr>
          <a:xfrm>
            <a:off x="23026452" y="22052197"/>
            <a:ext cx="6976433" cy="523220"/>
          </a:xfrm>
          <a:prstGeom prst="rect">
            <a:avLst/>
          </a:prstGeom>
          <a:noFill/>
        </p:spPr>
        <p:txBody>
          <a:bodyPr wrap="square" rtlCol="0">
            <a:spAutoFit/>
          </a:bodyPr>
          <a:lstStyle/>
          <a:p>
            <a:r>
              <a:rPr lang="en-US" sz="2800" dirty="0">
                <a:latin typeface="+mj-lt"/>
              </a:rPr>
              <a:t>Table 1. Genome sizes for species of interest</a:t>
            </a:r>
          </a:p>
        </p:txBody>
      </p:sp>
      <p:pic>
        <p:nvPicPr>
          <p:cNvPr id="1750" name="table">
            <a:extLst>
              <a:ext uri="{FF2B5EF4-FFF2-40B4-BE49-F238E27FC236}">
                <a16:creationId xmlns:a16="http://schemas.microsoft.com/office/drawing/2014/main" id="{603904FB-EE72-4DE8-AA35-44747BBF44E1}"/>
              </a:ext>
            </a:extLst>
          </p:cNvPr>
          <p:cNvPicPr>
            <a:picLocks noChangeAspect="1"/>
          </p:cNvPicPr>
          <p:nvPr/>
        </p:nvPicPr>
        <p:blipFill>
          <a:blip r:embed="rId7"/>
          <a:stretch>
            <a:fillRect/>
          </a:stretch>
        </p:blipFill>
        <p:spPr>
          <a:xfrm>
            <a:off x="23117841" y="22541366"/>
            <a:ext cx="8031333" cy="3374274"/>
          </a:xfrm>
          <a:prstGeom prst="rect">
            <a:avLst/>
          </a:prstGeom>
        </p:spPr>
      </p:pic>
      <p:grpSp>
        <p:nvGrpSpPr>
          <p:cNvPr id="36" name="Group 35">
            <a:extLst>
              <a:ext uri="{FF2B5EF4-FFF2-40B4-BE49-F238E27FC236}">
                <a16:creationId xmlns:a16="http://schemas.microsoft.com/office/drawing/2014/main" id="{36598BB3-E99E-4DCE-A62F-7E89B6F1C032}"/>
              </a:ext>
            </a:extLst>
          </p:cNvPr>
          <p:cNvGrpSpPr/>
          <p:nvPr/>
        </p:nvGrpSpPr>
        <p:grpSpPr>
          <a:xfrm>
            <a:off x="22161218" y="14280194"/>
            <a:ext cx="21565461" cy="6648199"/>
            <a:chOff x="22061761" y="17945929"/>
            <a:chExt cx="21565461" cy="6648199"/>
          </a:xfrm>
        </p:grpSpPr>
        <p:pic>
          <p:nvPicPr>
            <p:cNvPr id="1751" name="Picture 1750" descr="A close up of a map&#10;&#10;Description automatically generated">
              <a:extLst>
                <a:ext uri="{FF2B5EF4-FFF2-40B4-BE49-F238E27FC236}">
                  <a16:creationId xmlns:a16="http://schemas.microsoft.com/office/drawing/2014/main" id="{B5FD67D8-6412-4C62-A3E6-88CD2EFB0510}"/>
                </a:ext>
              </a:extLst>
            </p:cNvPr>
            <p:cNvPicPr>
              <a:picLocks noChangeAspect="1"/>
            </p:cNvPicPr>
            <p:nvPr/>
          </p:nvPicPr>
          <p:blipFill rotWithShape="1">
            <a:blip r:embed="rId8">
              <a:extLst>
                <a:ext uri="{28A0092B-C50C-407E-A947-70E740481C1C}">
                  <a14:useLocalDpi xmlns:a14="http://schemas.microsoft.com/office/drawing/2010/main" val="0"/>
                </a:ext>
              </a:extLst>
            </a:blip>
            <a:srcRect r="17143" b="7963"/>
            <a:stretch/>
          </p:blipFill>
          <p:spPr>
            <a:xfrm>
              <a:off x="22061761" y="17945929"/>
              <a:ext cx="9998460" cy="6601627"/>
            </a:xfrm>
            <a:prstGeom prst="rect">
              <a:avLst/>
            </a:prstGeom>
          </p:spPr>
        </p:pic>
        <p:pic>
          <p:nvPicPr>
            <p:cNvPr id="1752" name="Picture 1751" descr="A close up of a map&#10;&#10;Description automatically generated">
              <a:extLst>
                <a:ext uri="{FF2B5EF4-FFF2-40B4-BE49-F238E27FC236}">
                  <a16:creationId xmlns:a16="http://schemas.microsoft.com/office/drawing/2014/main" id="{C795288F-712A-4F61-A390-8F18BEAA3865}"/>
                </a:ext>
              </a:extLst>
            </p:cNvPr>
            <p:cNvPicPr>
              <a:picLocks noChangeAspect="1"/>
            </p:cNvPicPr>
            <p:nvPr/>
          </p:nvPicPr>
          <p:blipFill rotWithShape="1">
            <a:blip r:embed="rId9">
              <a:extLst>
                <a:ext uri="{28A0092B-C50C-407E-A947-70E740481C1C}">
                  <a14:useLocalDpi xmlns:a14="http://schemas.microsoft.com/office/drawing/2010/main" val="0"/>
                </a:ext>
              </a:extLst>
            </a:blip>
            <a:srcRect l="3195" r="2211" b="6296"/>
            <a:stretch/>
          </p:blipFill>
          <p:spPr>
            <a:xfrm>
              <a:off x="32336302" y="17945929"/>
              <a:ext cx="11290920" cy="6648199"/>
            </a:xfrm>
            <a:prstGeom prst="rect">
              <a:avLst/>
            </a:prstGeom>
          </p:spPr>
        </p:pic>
      </p:grpSp>
      <p:sp>
        <p:nvSpPr>
          <p:cNvPr id="1756" name="TextBox 1755">
            <a:extLst>
              <a:ext uri="{FF2B5EF4-FFF2-40B4-BE49-F238E27FC236}">
                <a16:creationId xmlns:a16="http://schemas.microsoft.com/office/drawing/2014/main" id="{77687547-6363-4C14-8096-378033AD1EAB}"/>
              </a:ext>
            </a:extLst>
          </p:cNvPr>
          <p:cNvSpPr txBox="1"/>
          <p:nvPr/>
        </p:nvSpPr>
        <p:spPr>
          <a:xfrm>
            <a:off x="22229789" y="21123073"/>
            <a:ext cx="19757223" cy="523220"/>
          </a:xfrm>
          <a:prstGeom prst="rect">
            <a:avLst/>
          </a:prstGeom>
          <a:noFill/>
        </p:spPr>
        <p:txBody>
          <a:bodyPr wrap="square" rtlCol="0">
            <a:spAutoFit/>
          </a:bodyPr>
          <a:lstStyle/>
          <a:p>
            <a:r>
              <a:rPr lang="en-US" sz="2800" b="1" dirty="0">
                <a:latin typeface="+mj-lt"/>
              </a:rPr>
              <a:t>Figure 4. </a:t>
            </a:r>
            <a:r>
              <a:rPr lang="en-US" sz="2800" dirty="0">
                <a:latin typeface="+mj-lt"/>
              </a:rPr>
              <a:t>Scaled pie charts for organ-specific data</a:t>
            </a:r>
            <a:r>
              <a:rPr lang="en-US" sz="2800" b="1" dirty="0">
                <a:latin typeface="+mj-lt"/>
              </a:rPr>
              <a:t> </a:t>
            </a:r>
            <a:endParaRPr lang="en-US" sz="2800" dirty="0">
              <a:latin typeface="+mj-lt"/>
            </a:endParaRPr>
          </a:p>
        </p:txBody>
      </p:sp>
      <p:sp>
        <p:nvSpPr>
          <p:cNvPr id="37" name="TextBox 36">
            <a:extLst>
              <a:ext uri="{FF2B5EF4-FFF2-40B4-BE49-F238E27FC236}">
                <a16:creationId xmlns:a16="http://schemas.microsoft.com/office/drawing/2014/main" id="{85225E27-60CB-4E58-A8A4-DB46627E9482}"/>
              </a:ext>
            </a:extLst>
          </p:cNvPr>
          <p:cNvSpPr txBox="1"/>
          <p:nvPr/>
        </p:nvSpPr>
        <p:spPr>
          <a:xfrm>
            <a:off x="482754" y="31886378"/>
            <a:ext cx="13661495" cy="523220"/>
          </a:xfrm>
          <a:prstGeom prst="rect">
            <a:avLst/>
          </a:prstGeom>
          <a:noFill/>
        </p:spPr>
        <p:txBody>
          <a:bodyPr wrap="square" rtlCol="0">
            <a:spAutoFit/>
          </a:bodyPr>
          <a:lstStyle/>
          <a:p>
            <a:r>
              <a:rPr lang="en-US" sz="2800" b="1" dirty="0">
                <a:latin typeface="+mj-lt"/>
              </a:rPr>
              <a:t>Figure 2. </a:t>
            </a:r>
            <a:r>
              <a:rPr lang="en-US" sz="2800" i="1" dirty="0">
                <a:latin typeface="+mj-lt"/>
              </a:rPr>
              <a:t>S. baicalensis </a:t>
            </a:r>
            <a:r>
              <a:rPr lang="en-US" sz="2800" dirty="0">
                <a:latin typeface="+mj-lt"/>
              </a:rPr>
              <a:t>root extracts contain a variety of metabolites with </a:t>
            </a:r>
            <a:r>
              <a:rPr lang="en-US" sz="2800">
                <a:latin typeface="+mj-lt"/>
              </a:rPr>
              <a:t>medicinal properties. </a:t>
            </a:r>
            <a:endParaRPr lang="en-US" sz="2800" dirty="0">
              <a:latin typeface="+mj-lt"/>
            </a:endParaRPr>
          </a:p>
        </p:txBody>
      </p:sp>
      <p:sp>
        <p:nvSpPr>
          <p:cNvPr id="50" name="TextBox 49">
            <a:extLst>
              <a:ext uri="{FF2B5EF4-FFF2-40B4-BE49-F238E27FC236}">
                <a16:creationId xmlns:a16="http://schemas.microsoft.com/office/drawing/2014/main" id="{4B69B4EA-9562-4CD3-9AC5-2357D4877B6C}"/>
              </a:ext>
            </a:extLst>
          </p:cNvPr>
          <p:cNvSpPr txBox="1"/>
          <p:nvPr/>
        </p:nvSpPr>
        <p:spPr>
          <a:xfrm>
            <a:off x="34971998" y="22010213"/>
            <a:ext cx="4531854" cy="523220"/>
          </a:xfrm>
          <a:prstGeom prst="rect">
            <a:avLst/>
          </a:prstGeom>
          <a:noFill/>
        </p:spPr>
        <p:txBody>
          <a:bodyPr wrap="square" rtlCol="0">
            <a:spAutoFit/>
          </a:bodyPr>
          <a:lstStyle/>
          <a:p>
            <a:r>
              <a:rPr lang="en-US" sz="2800" b="1" dirty="0">
                <a:latin typeface="+mj-lt"/>
              </a:rPr>
              <a:t>Estimation of genome size</a:t>
            </a:r>
          </a:p>
        </p:txBody>
      </p:sp>
      <p:sp>
        <p:nvSpPr>
          <p:cNvPr id="15" name="TextBox 14">
            <a:extLst>
              <a:ext uri="{FF2B5EF4-FFF2-40B4-BE49-F238E27FC236}">
                <a16:creationId xmlns:a16="http://schemas.microsoft.com/office/drawing/2014/main" id="{DE7334E3-E3CD-4741-BE91-268269C0BAB8}"/>
              </a:ext>
            </a:extLst>
          </p:cNvPr>
          <p:cNvSpPr txBox="1"/>
          <p:nvPr/>
        </p:nvSpPr>
        <p:spPr>
          <a:xfrm>
            <a:off x="22205058" y="29707694"/>
            <a:ext cx="14557255" cy="523220"/>
          </a:xfrm>
          <a:prstGeom prst="rect">
            <a:avLst/>
          </a:prstGeom>
          <a:noFill/>
        </p:spPr>
        <p:txBody>
          <a:bodyPr wrap="none" rtlCol="0">
            <a:spAutoFit/>
          </a:bodyPr>
          <a:lstStyle/>
          <a:p>
            <a:r>
              <a:rPr lang="en-US" sz="2800" dirty="0"/>
              <a:t>(Shang et al., 2005; Gasiorowski et al., 2011; </a:t>
            </a:r>
            <a:r>
              <a:rPr lang="en-US" sz="2800" dirty="0" err="1"/>
              <a:t>Awad</a:t>
            </a:r>
            <a:r>
              <a:rPr lang="en-US" sz="2800" dirty="0"/>
              <a:t> et al., 2003; Cole et al., 2007, </a:t>
            </a:r>
            <a:r>
              <a:rPr lang="da-DK" sz="2800" dirty="0"/>
              <a:t>Zhao et al., 2016;</a:t>
            </a:r>
            <a:r>
              <a:rPr lang="en-US" sz="2800" dirty="0"/>
              <a:t>)</a:t>
            </a:r>
          </a:p>
        </p:txBody>
      </p:sp>
      <p:sp>
        <p:nvSpPr>
          <p:cNvPr id="16" name="TextBox 15">
            <a:extLst>
              <a:ext uri="{FF2B5EF4-FFF2-40B4-BE49-F238E27FC236}">
                <a16:creationId xmlns:a16="http://schemas.microsoft.com/office/drawing/2014/main" id="{D0D92841-B74B-427C-BAC9-865B888AA544}"/>
              </a:ext>
            </a:extLst>
          </p:cNvPr>
          <p:cNvSpPr txBox="1"/>
          <p:nvPr/>
        </p:nvSpPr>
        <p:spPr>
          <a:xfrm>
            <a:off x="482754" y="4470059"/>
            <a:ext cx="3260701" cy="1200329"/>
          </a:xfrm>
          <a:prstGeom prst="rect">
            <a:avLst/>
          </a:prstGeom>
          <a:noFill/>
        </p:spPr>
        <p:txBody>
          <a:bodyPr wrap="none" rtlCol="0">
            <a:spAutoFit/>
          </a:bodyPr>
          <a:lstStyle/>
          <a:p>
            <a:pPr lvl="0"/>
            <a:r>
              <a:rPr lang="en-US" sz="7200" dirty="0">
                <a:solidFill>
                  <a:prstClr val="black"/>
                </a:solidFill>
                <a:latin typeface="Calibri Light" panose="020F0302020204030204"/>
              </a:rPr>
              <a:t>Abstract</a:t>
            </a:r>
          </a:p>
        </p:txBody>
      </p:sp>
      <p:sp>
        <p:nvSpPr>
          <p:cNvPr id="51" name="TextBox 50">
            <a:extLst>
              <a:ext uri="{FF2B5EF4-FFF2-40B4-BE49-F238E27FC236}">
                <a16:creationId xmlns:a16="http://schemas.microsoft.com/office/drawing/2014/main" id="{BCA44C22-4598-42D7-8782-81322BAD3E72}"/>
              </a:ext>
            </a:extLst>
          </p:cNvPr>
          <p:cNvSpPr txBox="1"/>
          <p:nvPr/>
        </p:nvSpPr>
        <p:spPr>
          <a:xfrm>
            <a:off x="401401" y="10122046"/>
            <a:ext cx="4565289" cy="1200329"/>
          </a:xfrm>
          <a:prstGeom prst="rect">
            <a:avLst/>
          </a:prstGeom>
          <a:noFill/>
        </p:spPr>
        <p:txBody>
          <a:bodyPr wrap="none" rtlCol="0">
            <a:spAutoFit/>
          </a:bodyPr>
          <a:lstStyle/>
          <a:p>
            <a:pPr lvl="0"/>
            <a:r>
              <a:rPr lang="en-US" sz="7200" dirty="0">
                <a:solidFill>
                  <a:prstClr val="black"/>
                </a:solidFill>
                <a:latin typeface="Calibri Light" panose="020F0302020204030204"/>
              </a:rPr>
              <a:t>Background</a:t>
            </a:r>
          </a:p>
        </p:txBody>
      </p:sp>
      <p:grpSp>
        <p:nvGrpSpPr>
          <p:cNvPr id="74" name="Group 73">
            <a:extLst>
              <a:ext uri="{FF2B5EF4-FFF2-40B4-BE49-F238E27FC236}">
                <a16:creationId xmlns:a16="http://schemas.microsoft.com/office/drawing/2014/main" id="{F6D52ADE-3292-4A8F-9BB9-7C33B2F870B9}"/>
              </a:ext>
            </a:extLst>
          </p:cNvPr>
          <p:cNvGrpSpPr/>
          <p:nvPr/>
        </p:nvGrpSpPr>
        <p:grpSpPr>
          <a:xfrm>
            <a:off x="661337" y="23073943"/>
            <a:ext cx="21050315" cy="8418347"/>
            <a:chOff x="661337" y="22909353"/>
            <a:chExt cx="21050315" cy="8418347"/>
          </a:xfrm>
        </p:grpSpPr>
        <p:sp>
          <p:nvSpPr>
            <p:cNvPr id="39" name="Left Brace 38">
              <a:extLst>
                <a:ext uri="{FF2B5EF4-FFF2-40B4-BE49-F238E27FC236}">
                  <a16:creationId xmlns:a16="http://schemas.microsoft.com/office/drawing/2014/main" id="{0F6E3A94-0076-47A9-AACB-D7BE1F2364D2}"/>
                </a:ext>
              </a:extLst>
            </p:cNvPr>
            <p:cNvSpPr/>
            <p:nvPr/>
          </p:nvSpPr>
          <p:spPr>
            <a:xfrm>
              <a:off x="4518524" y="22909353"/>
              <a:ext cx="483103" cy="703892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2800">
                <a:latin typeface="+mj-lt"/>
              </a:endParaRPr>
            </a:p>
          </p:txBody>
        </p:sp>
        <p:grpSp>
          <p:nvGrpSpPr>
            <p:cNvPr id="70" name="Group 69">
              <a:extLst>
                <a:ext uri="{FF2B5EF4-FFF2-40B4-BE49-F238E27FC236}">
                  <a16:creationId xmlns:a16="http://schemas.microsoft.com/office/drawing/2014/main" id="{8059998F-6113-401D-B93C-D6B424FF16CF}"/>
                </a:ext>
              </a:extLst>
            </p:cNvPr>
            <p:cNvGrpSpPr/>
            <p:nvPr/>
          </p:nvGrpSpPr>
          <p:grpSpPr>
            <a:xfrm>
              <a:off x="661337" y="23238534"/>
              <a:ext cx="21050315" cy="8089166"/>
              <a:chOff x="661337" y="22984046"/>
              <a:chExt cx="21050315" cy="8089166"/>
            </a:xfrm>
          </p:grpSpPr>
          <p:pic>
            <p:nvPicPr>
              <p:cNvPr id="38" name="Picture 37" descr="A picture containing water, sitting, yellow, table&#10;&#10;Description automatically generated">
                <a:extLst>
                  <a:ext uri="{FF2B5EF4-FFF2-40B4-BE49-F238E27FC236}">
                    <a16:creationId xmlns:a16="http://schemas.microsoft.com/office/drawing/2014/main" id="{D0AC7C47-9BFD-4A37-B853-0A54FAF437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7159" y="24391790"/>
                <a:ext cx="4753430" cy="3565074"/>
              </a:xfrm>
              <a:prstGeom prst="rect">
                <a:avLst/>
              </a:prstGeom>
            </p:spPr>
          </p:pic>
          <p:grpSp>
            <p:nvGrpSpPr>
              <p:cNvPr id="29" name="Group 28">
                <a:extLst>
                  <a:ext uri="{FF2B5EF4-FFF2-40B4-BE49-F238E27FC236}">
                    <a16:creationId xmlns:a16="http://schemas.microsoft.com/office/drawing/2014/main" id="{AC00E1D2-BD6E-48D8-AD08-8EB8D30DD076}"/>
                  </a:ext>
                </a:extLst>
              </p:cNvPr>
              <p:cNvGrpSpPr/>
              <p:nvPr/>
            </p:nvGrpSpPr>
            <p:grpSpPr>
              <a:xfrm>
                <a:off x="10121944" y="25094650"/>
                <a:ext cx="4221700" cy="2888193"/>
                <a:chOff x="10617022" y="25732725"/>
                <a:chExt cx="4221700" cy="2888193"/>
              </a:xfrm>
            </p:grpSpPr>
            <p:grpSp>
              <p:nvGrpSpPr>
                <p:cNvPr id="24" name="Group 23">
                  <a:extLst>
                    <a:ext uri="{FF2B5EF4-FFF2-40B4-BE49-F238E27FC236}">
                      <a16:creationId xmlns:a16="http://schemas.microsoft.com/office/drawing/2014/main" id="{C8CA7885-C0A9-4FA1-A468-4204B2E4C107}"/>
                    </a:ext>
                  </a:extLst>
                </p:cNvPr>
                <p:cNvGrpSpPr/>
                <p:nvPr/>
              </p:nvGrpSpPr>
              <p:grpSpPr>
                <a:xfrm>
                  <a:off x="10617022" y="25732725"/>
                  <a:ext cx="3740139" cy="2888193"/>
                  <a:chOff x="10814747" y="25675119"/>
                  <a:chExt cx="3740139" cy="2888193"/>
                </a:xfrm>
              </p:grpSpPr>
              <p:pic>
                <p:nvPicPr>
                  <p:cNvPr id="42" name="Picture 41" descr="A picture containing table&#10;&#10;Description automatically generated">
                    <a:extLst>
                      <a:ext uri="{FF2B5EF4-FFF2-40B4-BE49-F238E27FC236}">
                        <a16:creationId xmlns:a16="http://schemas.microsoft.com/office/drawing/2014/main" id="{9973DCB3-5831-4953-B346-8DBB39115415}"/>
                      </a:ext>
                    </a:extLst>
                  </p:cNvPr>
                  <p:cNvPicPr>
                    <a:picLocks noChangeAspect="1"/>
                  </p:cNvPicPr>
                  <p:nvPr/>
                </p:nvPicPr>
                <p:blipFill rotWithShape="1">
                  <a:blip r:embed="rId11">
                    <a:extLst>
                      <a:ext uri="{28A0092B-C50C-407E-A947-70E740481C1C}">
                        <a14:useLocalDpi xmlns:a14="http://schemas.microsoft.com/office/drawing/2010/main" val="0"/>
                      </a:ext>
                    </a:extLst>
                  </a:blip>
                  <a:srcRect b="15764"/>
                  <a:stretch/>
                </p:blipFill>
                <p:spPr>
                  <a:xfrm>
                    <a:off x="10814747" y="25675119"/>
                    <a:ext cx="3740139" cy="2277474"/>
                  </a:xfrm>
                  <a:prstGeom prst="rect">
                    <a:avLst/>
                  </a:prstGeom>
                </p:spPr>
              </p:pic>
              <p:sp>
                <p:nvSpPr>
                  <p:cNvPr id="47" name="TextBox 46">
                    <a:extLst>
                      <a:ext uri="{FF2B5EF4-FFF2-40B4-BE49-F238E27FC236}">
                        <a16:creationId xmlns:a16="http://schemas.microsoft.com/office/drawing/2014/main" id="{7F1833D7-1CF8-425B-A484-E534A8111E86}"/>
                      </a:ext>
                    </a:extLst>
                  </p:cNvPr>
                  <p:cNvSpPr txBox="1"/>
                  <p:nvPr/>
                </p:nvSpPr>
                <p:spPr>
                  <a:xfrm>
                    <a:off x="11852220" y="28040092"/>
                    <a:ext cx="1665192" cy="523220"/>
                  </a:xfrm>
                  <a:prstGeom prst="rect">
                    <a:avLst/>
                  </a:prstGeom>
                  <a:noFill/>
                </p:spPr>
                <p:txBody>
                  <a:bodyPr wrap="square" rtlCol="0">
                    <a:spAutoFit/>
                  </a:bodyPr>
                  <a:lstStyle/>
                  <a:p>
                    <a:pPr algn="ctr"/>
                    <a:r>
                      <a:rPr lang="en-US" sz="2800" dirty="0" err="1">
                        <a:latin typeface="+mj-lt"/>
                      </a:rPr>
                      <a:t>Oroxylin</a:t>
                    </a:r>
                    <a:r>
                      <a:rPr lang="en-US" sz="2800" dirty="0">
                        <a:latin typeface="+mj-lt"/>
                      </a:rPr>
                      <a:t> A</a:t>
                    </a:r>
                  </a:p>
                </p:txBody>
              </p:sp>
            </p:grpSp>
            <p:sp>
              <p:nvSpPr>
                <p:cNvPr id="54" name="Oval 53">
                  <a:extLst>
                    <a:ext uri="{FF2B5EF4-FFF2-40B4-BE49-F238E27FC236}">
                      <a16:creationId xmlns:a16="http://schemas.microsoft.com/office/drawing/2014/main" id="{547D72CF-557C-476D-A7E7-56EAB70AC461}"/>
                    </a:ext>
                  </a:extLst>
                </p:cNvPr>
                <p:cNvSpPr/>
                <p:nvPr/>
              </p:nvSpPr>
              <p:spPr>
                <a:xfrm>
                  <a:off x="14564402" y="27735879"/>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64166234-59A9-4C1F-A3BB-7B826695B65A}"/>
                  </a:ext>
                </a:extLst>
              </p:cNvPr>
              <p:cNvGrpSpPr/>
              <p:nvPr/>
            </p:nvGrpSpPr>
            <p:grpSpPr>
              <a:xfrm>
                <a:off x="661337" y="30549992"/>
                <a:ext cx="2990514" cy="523220"/>
                <a:chOff x="668150" y="22480138"/>
                <a:chExt cx="2990514" cy="523220"/>
              </a:xfrm>
            </p:grpSpPr>
            <p:sp>
              <p:nvSpPr>
                <p:cNvPr id="55" name="Oval 54">
                  <a:extLst>
                    <a:ext uri="{FF2B5EF4-FFF2-40B4-BE49-F238E27FC236}">
                      <a16:creationId xmlns:a16="http://schemas.microsoft.com/office/drawing/2014/main" id="{36F33963-54C2-455C-AA6A-82B32DA55D97}"/>
                    </a:ext>
                  </a:extLst>
                </p:cNvPr>
                <p:cNvSpPr/>
                <p:nvPr/>
              </p:nvSpPr>
              <p:spPr>
                <a:xfrm>
                  <a:off x="668150" y="22604588"/>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08BB94A-F51C-401D-B36D-1C3CB5E469D7}"/>
                    </a:ext>
                  </a:extLst>
                </p:cNvPr>
                <p:cNvSpPr txBox="1"/>
                <p:nvPr/>
              </p:nvSpPr>
              <p:spPr>
                <a:xfrm>
                  <a:off x="1072379" y="22480138"/>
                  <a:ext cx="2586285" cy="523220"/>
                </a:xfrm>
                <a:prstGeom prst="rect">
                  <a:avLst/>
                </a:prstGeom>
                <a:noFill/>
              </p:spPr>
              <p:txBody>
                <a:bodyPr wrap="none" rtlCol="0">
                  <a:spAutoFit/>
                </a:bodyPr>
                <a:lstStyle/>
                <a:p>
                  <a:r>
                    <a:rPr lang="en-US" sz="2800" dirty="0">
                      <a:latin typeface="+mj-lt"/>
                    </a:rPr>
                    <a:t>Anti-Alzheimer’s</a:t>
                  </a:r>
                </a:p>
              </p:txBody>
            </p:sp>
          </p:grpSp>
          <p:grpSp>
            <p:nvGrpSpPr>
              <p:cNvPr id="28" name="Group 27">
                <a:extLst>
                  <a:ext uri="{FF2B5EF4-FFF2-40B4-BE49-F238E27FC236}">
                    <a16:creationId xmlns:a16="http://schemas.microsoft.com/office/drawing/2014/main" id="{98F22316-5FE8-421E-A3DA-F69C072EDD0F}"/>
                  </a:ext>
                </a:extLst>
              </p:cNvPr>
              <p:cNvGrpSpPr/>
              <p:nvPr/>
            </p:nvGrpSpPr>
            <p:grpSpPr>
              <a:xfrm>
                <a:off x="5511714" y="23066405"/>
                <a:ext cx="4062145" cy="2988487"/>
                <a:chOff x="5506681" y="23791995"/>
                <a:chExt cx="4062145" cy="2988487"/>
              </a:xfrm>
            </p:grpSpPr>
            <p:grpSp>
              <p:nvGrpSpPr>
                <p:cNvPr id="20" name="Group 19">
                  <a:extLst>
                    <a:ext uri="{FF2B5EF4-FFF2-40B4-BE49-F238E27FC236}">
                      <a16:creationId xmlns:a16="http://schemas.microsoft.com/office/drawing/2014/main" id="{417888FC-45D4-4764-B323-878A8F07DEDA}"/>
                    </a:ext>
                  </a:extLst>
                </p:cNvPr>
                <p:cNvGrpSpPr/>
                <p:nvPr/>
              </p:nvGrpSpPr>
              <p:grpSpPr>
                <a:xfrm>
                  <a:off x="5506681" y="23791995"/>
                  <a:ext cx="3503840" cy="2988487"/>
                  <a:chOff x="5555063" y="23918180"/>
                  <a:chExt cx="3503840" cy="2988487"/>
                </a:xfrm>
              </p:grpSpPr>
              <p:pic>
                <p:nvPicPr>
                  <p:cNvPr id="40" name="Picture 39" descr="A close up of a logo&#10;&#10;Description automatically generated">
                    <a:extLst>
                      <a:ext uri="{FF2B5EF4-FFF2-40B4-BE49-F238E27FC236}">
                        <a16:creationId xmlns:a16="http://schemas.microsoft.com/office/drawing/2014/main" id="{446ACE4D-E335-40A4-94CD-7C4D4421E19B}"/>
                      </a:ext>
                    </a:extLst>
                  </p:cNvPr>
                  <p:cNvPicPr>
                    <a:picLocks noChangeAspect="1"/>
                  </p:cNvPicPr>
                  <p:nvPr/>
                </p:nvPicPr>
                <p:blipFill rotWithShape="1">
                  <a:blip r:embed="rId12">
                    <a:extLst>
                      <a:ext uri="{28A0092B-C50C-407E-A947-70E740481C1C}">
                        <a14:useLocalDpi xmlns:a14="http://schemas.microsoft.com/office/drawing/2010/main" val="0"/>
                      </a:ext>
                    </a:extLst>
                  </a:blip>
                  <a:srcRect b="12689"/>
                  <a:stretch/>
                </p:blipFill>
                <p:spPr>
                  <a:xfrm>
                    <a:off x="5555063" y="23918180"/>
                    <a:ext cx="3503840" cy="2366813"/>
                  </a:xfrm>
                  <a:prstGeom prst="rect">
                    <a:avLst/>
                  </a:prstGeom>
                </p:spPr>
              </p:pic>
              <p:sp>
                <p:nvSpPr>
                  <p:cNvPr id="48" name="TextBox 47">
                    <a:extLst>
                      <a:ext uri="{FF2B5EF4-FFF2-40B4-BE49-F238E27FC236}">
                        <a16:creationId xmlns:a16="http://schemas.microsoft.com/office/drawing/2014/main" id="{20845FB9-D036-4D02-8D2E-4331FE1244F4}"/>
                      </a:ext>
                    </a:extLst>
                  </p:cNvPr>
                  <p:cNvSpPr txBox="1"/>
                  <p:nvPr/>
                </p:nvSpPr>
                <p:spPr>
                  <a:xfrm>
                    <a:off x="6563717" y="26383447"/>
                    <a:ext cx="1486533" cy="523220"/>
                  </a:xfrm>
                  <a:prstGeom prst="rect">
                    <a:avLst/>
                  </a:prstGeom>
                  <a:noFill/>
                </p:spPr>
                <p:txBody>
                  <a:bodyPr wrap="square" rtlCol="0">
                    <a:spAutoFit/>
                  </a:bodyPr>
                  <a:lstStyle/>
                  <a:p>
                    <a:pPr algn="ctr"/>
                    <a:r>
                      <a:rPr lang="en-US" sz="2800" dirty="0">
                        <a:latin typeface="+mj-lt"/>
                      </a:rPr>
                      <a:t>Baicalein</a:t>
                    </a:r>
                  </a:p>
                </p:txBody>
              </p:sp>
            </p:grpSp>
            <p:sp>
              <p:nvSpPr>
                <p:cNvPr id="17" name="Oval 16">
                  <a:extLst>
                    <a:ext uri="{FF2B5EF4-FFF2-40B4-BE49-F238E27FC236}">
                      <a16:creationId xmlns:a16="http://schemas.microsoft.com/office/drawing/2014/main" id="{9F4719EE-2CFB-4661-B38C-BAF4BC7CA29F}"/>
                    </a:ext>
                  </a:extLst>
                </p:cNvPr>
                <p:cNvSpPr/>
                <p:nvPr/>
              </p:nvSpPr>
              <p:spPr>
                <a:xfrm>
                  <a:off x="9294506" y="25456146"/>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2C151ED-34FD-4A5C-A5A8-665AFBC1B92E}"/>
                    </a:ext>
                  </a:extLst>
                </p:cNvPr>
                <p:cNvSpPr/>
                <p:nvPr/>
              </p:nvSpPr>
              <p:spPr>
                <a:xfrm>
                  <a:off x="9294506" y="25884164"/>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D373D5EC-98B4-4C4D-BC8D-7CB5050C25B0}"/>
                  </a:ext>
                </a:extLst>
              </p:cNvPr>
              <p:cNvGrpSpPr/>
              <p:nvPr/>
            </p:nvGrpSpPr>
            <p:grpSpPr>
              <a:xfrm>
                <a:off x="4523693" y="30549992"/>
                <a:ext cx="4643403" cy="523220"/>
                <a:chOff x="668150" y="23151662"/>
                <a:chExt cx="4643403" cy="523220"/>
              </a:xfrm>
            </p:grpSpPr>
            <p:sp>
              <p:nvSpPr>
                <p:cNvPr id="56" name="Oval 55">
                  <a:extLst>
                    <a:ext uri="{FF2B5EF4-FFF2-40B4-BE49-F238E27FC236}">
                      <a16:creationId xmlns:a16="http://schemas.microsoft.com/office/drawing/2014/main" id="{476E2CB1-BED0-47A2-86FF-FEE95F44EFA9}"/>
                    </a:ext>
                  </a:extLst>
                </p:cNvPr>
                <p:cNvSpPr/>
                <p:nvPr/>
              </p:nvSpPr>
              <p:spPr>
                <a:xfrm>
                  <a:off x="668150" y="23272336"/>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6E1C4046-F9E4-47B4-BEAA-D3FD592035D6}"/>
                    </a:ext>
                  </a:extLst>
                </p:cNvPr>
                <p:cNvSpPr txBox="1"/>
                <p:nvPr/>
              </p:nvSpPr>
              <p:spPr>
                <a:xfrm>
                  <a:off x="1072379" y="23151662"/>
                  <a:ext cx="4239174" cy="523220"/>
                </a:xfrm>
                <a:prstGeom prst="rect">
                  <a:avLst/>
                </a:prstGeom>
                <a:noFill/>
              </p:spPr>
              <p:txBody>
                <a:bodyPr wrap="none" rtlCol="0">
                  <a:spAutoFit/>
                </a:bodyPr>
                <a:lstStyle/>
                <a:p>
                  <a:r>
                    <a:rPr lang="en-US" sz="2800" dirty="0">
                      <a:latin typeface="+mj-lt"/>
                    </a:rPr>
                    <a:t>Anxiolytic (anxiety reducing)</a:t>
                  </a:r>
                </a:p>
              </p:txBody>
            </p:sp>
          </p:grpSp>
          <p:grpSp>
            <p:nvGrpSpPr>
              <p:cNvPr id="68" name="Group 67">
                <a:extLst>
                  <a:ext uri="{FF2B5EF4-FFF2-40B4-BE49-F238E27FC236}">
                    <a16:creationId xmlns:a16="http://schemas.microsoft.com/office/drawing/2014/main" id="{8A901DF7-8F84-489C-A33F-50DC30962BAE}"/>
                  </a:ext>
                </a:extLst>
              </p:cNvPr>
              <p:cNvGrpSpPr/>
              <p:nvPr/>
            </p:nvGrpSpPr>
            <p:grpSpPr>
              <a:xfrm>
                <a:off x="10038938" y="30549992"/>
                <a:ext cx="2240180" cy="523220"/>
                <a:chOff x="668150" y="23747030"/>
                <a:chExt cx="2240180" cy="523220"/>
              </a:xfrm>
            </p:grpSpPr>
            <p:sp>
              <p:nvSpPr>
                <p:cNvPr id="61" name="Oval 60">
                  <a:extLst>
                    <a:ext uri="{FF2B5EF4-FFF2-40B4-BE49-F238E27FC236}">
                      <a16:creationId xmlns:a16="http://schemas.microsoft.com/office/drawing/2014/main" id="{F5B4382E-B2EA-41BA-A645-D81F5427C210}"/>
                    </a:ext>
                  </a:extLst>
                </p:cNvPr>
                <p:cNvSpPr/>
                <p:nvPr/>
              </p:nvSpPr>
              <p:spPr>
                <a:xfrm>
                  <a:off x="668150" y="23877383"/>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82C0BFDD-010E-4489-910E-B1316EFD39A8}"/>
                    </a:ext>
                  </a:extLst>
                </p:cNvPr>
                <p:cNvSpPr txBox="1"/>
                <p:nvPr/>
              </p:nvSpPr>
              <p:spPr>
                <a:xfrm>
                  <a:off x="1074815" y="23747030"/>
                  <a:ext cx="1833515" cy="523220"/>
                </a:xfrm>
                <a:prstGeom prst="rect">
                  <a:avLst/>
                </a:prstGeom>
                <a:noFill/>
              </p:spPr>
              <p:txBody>
                <a:bodyPr wrap="none" rtlCol="0">
                  <a:spAutoFit/>
                </a:bodyPr>
                <a:lstStyle/>
                <a:p>
                  <a:r>
                    <a:rPr lang="en-US" sz="2800" dirty="0">
                      <a:latin typeface="+mj-lt"/>
                    </a:rPr>
                    <a:t>Anti-cancer</a:t>
                  </a:r>
                </a:p>
              </p:txBody>
            </p:sp>
          </p:grpSp>
          <p:grpSp>
            <p:nvGrpSpPr>
              <p:cNvPr id="27" name="Group 26">
                <a:extLst>
                  <a:ext uri="{FF2B5EF4-FFF2-40B4-BE49-F238E27FC236}">
                    <a16:creationId xmlns:a16="http://schemas.microsoft.com/office/drawing/2014/main" id="{D11EC4A4-65B5-45E6-9D3E-6983457E26BA}"/>
                  </a:ext>
                </a:extLst>
              </p:cNvPr>
              <p:cNvGrpSpPr/>
              <p:nvPr/>
            </p:nvGrpSpPr>
            <p:grpSpPr>
              <a:xfrm>
                <a:off x="5549728" y="27015910"/>
                <a:ext cx="4024131" cy="2932368"/>
                <a:chOff x="5544695" y="28205303"/>
                <a:chExt cx="4024131" cy="2932368"/>
              </a:xfrm>
            </p:grpSpPr>
            <p:grpSp>
              <p:nvGrpSpPr>
                <p:cNvPr id="19" name="Group 18">
                  <a:extLst>
                    <a:ext uri="{FF2B5EF4-FFF2-40B4-BE49-F238E27FC236}">
                      <a16:creationId xmlns:a16="http://schemas.microsoft.com/office/drawing/2014/main" id="{0A8ED1D5-745A-4DA1-8EE7-B106BBC9C78E}"/>
                    </a:ext>
                  </a:extLst>
                </p:cNvPr>
                <p:cNvGrpSpPr/>
                <p:nvPr/>
              </p:nvGrpSpPr>
              <p:grpSpPr>
                <a:xfrm>
                  <a:off x="5544695" y="28205303"/>
                  <a:ext cx="3508089" cy="2932368"/>
                  <a:chOff x="5544695" y="28205303"/>
                  <a:chExt cx="3508089" cy="2932368"/>
                </a:xfrm>
              </p:grpSpPr>
              <p:pic>
                <p:nvPicPr>
                  <p:cNvPr id="43" name="Picture 42" descr="A close up of a logo&#10;&#10;Description automatically generated">
                    <a:extLst>
                      <a:ext uri="{FF2B5EF4-FFF2-40B4-BE49-F238E27FC236}">
                        <a16:creationId xmlns:a16="http://schemas.microsoft.com/office/drawing/2014/main" id="{AA6CD5F9-FB8A-4683-A062-C5433CC2DAE6}"/>
                      </a:ext>
                    </a:extLst>
                  </p:cNvPr>
                  <p:cNvPicPr>
                    <a:picLocks noChangeAspect="1"/>
                  </p:cNvPicPr>
                  <p:nvPr/>
                </p:nvPicPr>
                <p:blipFill rotWithShape="1">
                  <a:blip r:embed="rId13">
                    <a:extLst>
                      <a:ext uri="{28A0092B-C50C-407E-A947-70E740481C1C}">
                        <a14:useLocalDpi xmlns:a14="http://schemas.microsoft.com/office/drawing/2010/main" val="0"/>
                      </a:ext>
                    </a:extLst>
                  </a:blip>
                  <a:srcRect b="12444"/>
                  <a:stretch/>
                </p:blipFill>
                <p:spPr>
                  <a:xfrm>
                    <a:off x="5544695" y="28205303"/>
                    <a:ext cx="3508089" cy="2369683"/>
                  </a:xfrm>
                  <a:prstGeom prst="rect">
                    <a:avLst/>
                  </a:prstGeom>
                </p:spPr>
              </p:pic>
              <p:sp>
                <p:nvSpPr>
                  <p:cNvPr id="45" name="TextBox 44">
                    <a:extLst>
                      <a:ext uri="{FF2B5EF4-FFF2-40B4-BE49-F238E27FC236}">
                        <a16:creationId xmlns:a16="http://schemas.microsoft.com/office/drawing/2014/main" id="{17B4166A-7357-4190-ABF3-79E405DBA820}"/>
                      </a:ext>
                    </a:extLst>
                  </p:cNvPr>
                  <p:cNvSpPr txBox="1"/>
                  <p:nvPr/>
                </p:nvSpPr>
                <p:spPr>
                  <a:xfrm>
                    <a:off x="6474467" y="30614451"/>
                    <a:ext cx="1648545" cy="523220"/>
                  </a:xfrm>
                  <a:prstGeom prst="rect">
                    <a:avLst/>
                  </a:prstGeom>
                  <a:noFill/>
                </p:spPr>
                <p:txBody>
                  <a:bodyPr wrap="square" rtlCol="0">
                    <a:spAutoFit/>
                  </a:bodyPr>
                  <a:lstStyle/>
                  <a:p>
                    <a:pPr algn="ctr"/>
                    <a:r>
                      <a:rPr lang="en-US" sz="2800" dirty="0">
                        <a:latin typeface="+mj-lt"/>
                      </a:rPr>
                      <a:t>Wogonin</a:t>
                    </a:r>
                  </a:p>
                </p:txBody>
              </p:sp>
            </p:grpSp>
            <p:sp>
              <p:nvSpPr>
                <p:cNvPr id="53" name="Oval 52">
                  <a:extLst>
                    <a:ext uri="{FF2B5EF4-FFF2-40B4-BE49-F238E27FC236}">
                      <a16:creationId xmlns:a16="http://schemas.microsoft.com/office/drawing/2014/main" id="{354F6349-598F-4B93-9ED3-4A651032B6F9}"/>
                    </a:ext>
                  </a:extLst>
                </p:cNvPr>
                <p:cNvSpPr/>
                <p:nvPr/>
              </p:nvSpPr>
              <p:spPr>
                <a:xfrm>
                  <a:off x="9294506" y="29358030"/>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CF4D635-89B8-401F-8042-82CC4D98E5B4}"/>
                    </a:ext>
                  </a:extLst>
                </p:cNvPr>
                <p:cNvSpPr/>
                <p:nvPr/>
              </p:nvSpPr>
              <p:spPr>
                <a:xfrm>
                  <a:off x="9294506" y="29796523"/>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9071917-88C1-44FF-9E4F-0AFC45E61CD4}"/>
                    </a:ext>
                  </a:extLst>
                </p:cNvPr>
                <p:cNvSpPr/>
                <p:nvPr/>
              </p:nvSpPr>
              <p:spPr>
                <a:xfrm>
                  <a:off x="9294506" y="30235016"/>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82BDF50-54F9-4CDD-A811-FFEBFD3AC4F9}"/>
                  </a:ext>
                </a:extLst>
              </p:cNvPr>
              <p:cNvGrpSpPr/>
              <p:nvPr/>
            </p:nvGrpSpPr>
            <p:grpSpPr>
              <a:xfrm>
                <a:off x="15158764" y="26908964"/>
                <a:ext cx="5803152" cy="3146260"/>
                <a:chOff x="15189754" y="28034061"/>
                <a:chExt cx="5803152" cy="3146260"/>
              </a:xfrm>
            </p:grpSpPr>
            <p:grpSp>
              <p:nvGrpSpPr>
                <p:cNvPr id="26" name="Group 25">
                  <a:extLst>
                    <a:ext uri="{FF2B5EF4-FFF2-40B4-BE49-F238E27FC236}">
                      <a16:creationId xmlns:a16="http://schemas.microsoft.com/office/drawing/2014/main" id="{1A05BFF9-9164-4462-A10B-0F0A7CED90ED}"/>
                    </a:ext>
                  </a:extLst>
                </p:cNvPr>
                <p:cNvGrpSpPr/>
                <p:nvPr/>
              </p:nvGrpSpPr>
              <p:grpSpPr>
                <a:xfrm>
                  <a:off x="15189754" y="28034061"/>
                  <a:ext cx="5369027" cy="3146260"/>
                  <a:chOff x="14487190" y="28327597"/>
                  <a:chExt cx="5369027" cy="3146260"/>
                </a:xfrm>
              </p:grpSpPr>
              <p:pic>
                <p:nvPicPr>
                  <p:cNvPr id="44" name="Picture 43" descr="A close up of text on a black background&#10;&#10;Description automatically generated">
                    <a:extLst>
                      <a:ext uri="{FF2B5EF4-FFF2-40B4-BE49-F238E27FC236}">
                        <a16:creationId xmlns:a16="http://schemas.microsoft.com/office/drawing/2014/main" id="{D7032812-E2AD-4961-B62A-D383DA50B8D3}"/>
                      </a:ext>
                    </a:extLst>
                  </p:cNvPr>
                  <p:cNvPicPr>
                    <a:picLocks noChangeAspect="1"/>
                  </p:cNvPicPr>
                  <p:nvPr/>
                </p:nvPicPr>
                <p:blipFill rotWithShape="1">
                  <a:blip r:embed="rId14">
                    <a:extLst>
                      <a:ext uri="{28A0092B-C50C-407E-A947-70E740481C1C}">
                        <a14:useLocalDpi xmlns:a14="http://schemas.microsoft.com/office/drawing/2010/main" val="0"/>
                      </a:ext>
                    </a:extLst>
                  </a:blip>
                  <a:srcRect b="11289"/>
                  <a:stretch/>
                </p:blipFill>
                <p:spPr>
                  <a:xfrm>
                    <a:off x="14487190" y="28327597"/>
                    <a:ext cx="5369027" cy="2570967"/>
                  </a:xfrm>
                  <a:prstGeom prst="rect">
                    <a:avLst/>
                  </a:prstGeom>
                </p:spPr>
              </p:pic>
              <p:sp>
                <p:nvSpPr>
                  <p:cNvPr id="46" name="TextBox 45">
                    <a:extLst>
                      <a:ext uri="{FF2B5EF4-FFF2-40B4-BE49-F238E27FC236}">
                        <a16:creationId xmlns:a16="http://schemas.microsoft.com/office/drawing/2014/main" id="{BFE71467-9B47-4007-A3AF-C39A6D09ECBF}"/>
                      </a:ext>
                    </a:extLst>
                  </p:cNvPr>
                  <p:cNvSpPr txBox="1"/>
                  <p:nvPr/>
                </p:nvSpPr>
                <p:spPr>
                  <a:xfrm>
                    <a:off x="16166175" y="30950637"/>
                    <a:ext cx="2011057" cy="523220"/>
                  </a:xfrm>
                  <a:prstGeom prst="rect">
                    <a:avLst/>
                  </a:prstGeom>
                  <a:noFill/>
                </p:spPr>
                <p:txBody>
                  <a:bodyPr wrap="square" rtlCol="0">
                    <a:spAutoFit/>
                  </a:bodyPr>
                  <a:lstStyle/>
                  <a:p>
                    <a:pPr algn="ctr"/>
                    <a:r>
                      <a:rPr lang="en-US" sz="2800" dirty="0">
                        <a:latin typeface="+mj-lt"/>
                      </a:rPr>
                      <a:t>Wogonoside</a:t>
                    </a:r>
                  </a:p>
                </p:txBody>
              </p:sp>
            </p:grpSp>
            <p:sp>
              <p:nvSpPr>
                <p:cNvPr id="65" name="Oval 64">
                  <a:extLst>
                    <a:ext uri="{FF2B5EF4-FFF2-40B4-BE49-F238E27FC236}">
                      <a16:creationId xmlns:a16="http://schemas.microsoft.com/office/drawing/2014/main" id="{DC7D9B6D-6C2D-437E-885D-B3301FFAA398}"/>
                    </a:ext>
                  </a:extLst>
                </p:cNvPr>
                <p:cNvSpPr/>
                <p:nvPr/>
              </p:nvSpPr>
              <p:spPr>
                <a:xfrm>
                  <a:off x="20718586" y="30234085"/>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D8BF67E9-B869-414F-903A-76318A278C78}"/>
                  </a:ext>
                </a:extLst>
              </p:cNvPr>
              <p:cNvGrpSpPr/>
              <p:nvPr/>
            </p:nvGrpSpPr>
            <p:grpSpPr>
              <a:xfrm>
                <a:off x="13150959" y="30549992"/>
                <a:ext cx="8560693" cy="523220"/>
                <a:chOff x="668150" y="24619175"/>
                <a:chExt cx="8560693" cy="523220"/>
              </a:xfrm>
            </p:grpSpPr>
            <p:sp>
              <p:nvSpPr>
                <p:cNvPr id="71" name="Oval 70">
                  <a:extLst>
                    <a:ext uri="{FF2B5EF4-FFF2-40B4-BE49-F238E27FC236}">
                      <a16:creationId xmlns:a16="http://schemas.microsoft.com/office/drawing/2014/main" id="{6D509325-7B3C-49F8-9C9F-5550C091948A}"/>
                    </a:ext>
                  </a:extLst>
                </p:cNvPr>
                <p:cNvSpPr/>
                <p:nvPr/>
              </p:nvSpPr>
              <p:spPr>
                <a:xfrm>
                  <a:off x="668150" y="24750781"/>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C5E5E598-A907-4E6F-A590-AA16EE14C1B3}"/>
                    </a:ext>
                  </a:extLst>
                </p:cNvPr>
                <p:cNvSpPr txBox="1"/>
                <p:nvPr/>
              </p:nvSpPr>
              <p:spPr>
                <a:xfrm>
                  <a:off x="1072379" y="24619175"/>
                  <a:ext cx="8156464" cy="523220"/>
                </a:xfrm>
                <a:prstGeom prst="rect">
                  <a:avLst/>
                </a:prstGeom>
                <a:noFill/>
              </p:spPr>
              <p:txBody>
                <a:bodyPr wrap="none" rtlCol="0">
                  <a:spAutoFit/>
                </a:bodyPr>
                <a:lstStyle/>
                <a:p>
                  <a:r>
                    <a:rPr lang="en-US" sz="2800" dirty="0">
                      <a:latin typeface="+mj-lt"/>
                    </a:rPr>
                    <a:t>Angiogenic (promoting formation of new blood vessels)</a:t>
                  </a:r>
                </a:p>
              </p:txBody>
            </p:sp>
          </p:grpSp>
          <p:grpSp>
            <p:nvGrpSpPr>
              <p:cNvPr id="35" name="Group 34">
                <a:extLst>
                  <a:ext uri="{FF2B5EF4-FFF2-40B4-BE49-F238E27FC236}">
                    <a16:creationId xmlns:a16="http://schemas.microsoft.com/office/drawing/2014/main" id="{9A90C430-20A5-416D-970B-36A6684C9780}"/>
                  </a:ext>
                </a:extLst>
              </p:cNvPr>
              <p:cNvGrpSpPr/>
              <p:nvPr/>
            </p:nvGrpSpPr>
            <p:grpSpPr>
              <a:xfrm>
                <a:off x="14924055" y="22984046"/>
                <a:ext cx="6124634" cy="3250566"/>
                <a:chOff x="14948326" y="22648654"/>
                <a:chExt cx="6124634" cy="3250566"/>
              </a:xfrm>
            </p:grpSpPr>
            <p:grpSp>
              <p:nvGrpSpPr>
                <p:cNvPr id="25" name="Group 24">
                  <a:extLst>
                    <a:ext uri="{FF2B5EF4-FFF2-40B4-BE49-F238E27FC236}">
                      <a16:creationId xmlns:a16="http://schemas.microsoft.com/office/drawing/2014/main" id="{CB31568A-675C-4526-87AE-43C18274CC71}"/>
                    </a:ext>
                  </a:extLst>
                </p:cNvPr>
                <p:cNvGrpSpPr/>
                <p:nvPr/>
              </p:nvGrpSpPr>
              <p:grpSpPr>
                <a:xfrm>
                  <a:off x="14948326" y="22648654"/>
                  <a:ext cx="5565426" cy="3250566"/>
                  <a:chOff x="14613079" y="22531124"/>
                  <a:chExt cx="5565426" cy="3250566"/>
                </a:xfrm>
              </p:grpSpPr>
              <p:pic>
                <p:nvPicPr>
                  <p:cNvPr id="41" name="Picture 40" descr="A close up of a logo&#10;&#10;Description automatically generated">
                    <a:extLst>
                      <a:ext uri="{FF2B5EF4-FFF2-40B4-BE49-F238E27FC236}">
                        <a16:creationId xmlns:a16="http://schemas.microsoft.com/office/drawing/2014/main" id="{4A84742A-D70E-40B1-AFB1-389C5C95A2CD}"/>
                      </a:ext>
                    </a:extLst>
                  </p:cNvPr>
                  <p:cNvPicPr>
                    <a:picLocks noChangeAspect="1"/>
                  </p:cNvPicPr>
                  <p:nvPr/>
                </p:nvPicPr>
                <p:blipFill rotWithShape="1">
                  <a:blip r:embed="rId15">
                    <a:extLst>
                      <a:ext uri="{28A0092B-C50C-407E-A947-70E740481C1C}">
                        <a14:useLocalDpi xmlns:a14="http://schemas.microsoft.com/office/drawing/2010/main" val="0"/>
                      </a:ext>
                    </a:extLst>
                  </a:blip>
                  <a:srcRect b="9725"/>
                  <a:stretch/>
                </p:blipFill>
                <p:spPr>
                  <a:xfrm>
                    <a:off x="14613079" y="22531124"/>
                    <a:ext cx="5565426" cy="2665013"/>
                  </a:xfrm>
                  <a:prstGeom prst="rect">
                    <a:avLst/>
                  </a:prstGeom>
                </p:spPr>
              </p:pic>
              <p:sp>
                <p:nvSpPr>
                  <p:cNvPr id="49" name="TextBox 48">
                    <a:extLst>
                      <a:ext uri="{FF2B5EF4-FFF2-40B4-BE49-F238E27FC236}">
                        <a16:creationId xmlns:a16="http://schemas.microsoft.com/office/drawing/2014/main" id="{20BE9F35-CE96-431B-AEA9-99F2C99B79E8}"/>
                      </a:ext>
                    </a:extLst>
                  </p:cNvPr>
                  <p:cNvSpPr txBox="1"/>
                  <p:nvPr/>
                </p:nvSpPr>
                <p:spPr>
                  <a:xfrm>
                    <a:off x="16664509" y="25258470"/>
                    <a:ext cx="1462566" cy="523220"/>
                  </a:xfrm>
                  <a:prstGeom prst="rect">
                    <a:avLst/>
                  </a:prstGeom>
                  <a:noFill/>
                </p:spPr>
                <p:txBody>
                  <a:bodyPr wrap="square" rtlCol="0">
                    <a:spAutoFit/>
                  </a:bodyPr>
                  <a:lstStyle/>
                  <a:p>
                    <a:pPr algn="ctr"/>
                    <a:r>
                      <a:rPr lang="en-US" sz="2800" dirty="0">
                        <a:latin typeface="+mj-lt"/>
                      </a:rPr>
                      <a:t>Baicalin</a:t>
                    </a:r>
                  </a:p>
                </p:txBody>
              </p:sp>
            </p:grpSp>
            <p:sp>
              <p:nvSpPr>
                <p:cNvPr id="58" name="Oval 57">
                  <a:extLst>
                    <a:ext uri="{FF2B5EF4-FFF2-40B4-BE49-F238E27FC236}">
                      <a16:creationId xmlns:a16="http://schemas.microsoft.com/office/drawing/2014/main" id="{A6E2B5ED-2443-4E09-AC42-40464F25C643}"/>
                    </a:ext>
                  </a:extLst>
                </p:cNvPr>
                <p:cNvSpPr/>
                <p:nvPr/>
              </p:nvSpPr>
              <p:spPr>
                <a:xfrm>
                  <a:off x="20798640" y="2404805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3829EFB-D749-40A8-95AA-AE0715439069}"/>
                    </a:ext>
                  </a:extLst>
                </p:cNvPr>
                <p:cNvSpPr/>
                <p:nvPr/>
              </p:nvSpPr>
              <p:spPr>
                <a:xfrm>
                  <a:off x="20798640" y="24484938"/>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3E1B946-0DF1-451C-9E92-CAC9663377FF}"/>
                    </a:ext>
                  </a:extLst>
                </p:cNvPr>
                <p:cNvSpPr/>
                <p:nvPr/>
              </p:nvSpPr>
              <p:spPr>
                <a:xfrm>
                  <a:off x="20798640" y="24921817"/>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79" name="TextBox 78">
            <a:extLst>
              <a:ext uri="{FF2B5EF4-FFF2-40B4-BE49-F238E27FC236}">
                <a16:creationId xmlns:a16="http://schemas.microsoft.com/office/drawing/2014/main" id="{FA1F8301-65A2-475A-87AF-51E30308E1B4}"/>
              </a:ext>
            </a:extLst>
          </p:cNvPr>
          <p:cNvSpPr txBox="1"/>
          <p:nvPr/>
        </p:nvSpPr>
        <p:spPr>
          <a:xfrm>
            <a:off x="30788814" y="13558180"/>
            <a:ext cx="11892423" cy="523220"/>
          </a:xfrm>
          <a:prstGeom prst="rect">
            <a:avLst/>
          </a:prstGeom>
          <a:noFill/>
        </p:spPr>
        <p:txBody>
          <a:bodyPr wrap="none" rtlCol="0">
            <a:spAutoFit/>
          </a:bodyPr>
          <a:lstStyle/>
          <a:p>
            <a:r>
              <a:rPr lang="en-US" sz="2800" b="1" dirty="0">
                <a:latin typeface="+mj-lt"/>
              </a:rPr>
              <a:t>Figure 3 . </a:t>
            </a:r>
            <a:r>
              <a:rPr lang="en-US" sz="2800" dirty="0">
                <a:latin typeface="+mj-lt"/>
              </a:rPr>
              <a:t>Heatmap of flavonoid concentrations for 34 </a:t>
            </a:r>
            <a:r>
              <a:rPr lang="en-US" sz="2800" i="1" dirty="0">
                <a:latin typeface="+mj-lt"/>
              </a:rPr>
              <a:t>Scutellaria </a:t>
            </a:r>
            <a:r>
              <a:rPr lang="en-US" sz="2800" dirty="0">
                <a:latin typeface="+mj-lt"/>
              </a:rPr>
              <a:t>species analyzed</a:t>
            </a:r>
          </a:p>
        </p:txBody>
      </p:sp>
      <p:sp>
        <p:nvSpPr>
          <p:cNvPr id="80" name="TextBox 79">
            <a:extLst>
              <a:ext uri="{FF2B5EF4-FFF2-40B4-BE49-F238E27FC236}">
                <a16:creationId xmlns:a16="http://schemas.microsoft.com/office/drawing/2014/main" id="{597FDA85-1EED-4311-A254-91330619A5CA}"/>
              </a:ext>
            </a:extLst>
          </p:cNvPr>
          <p:cNvSpPr txBox="1"/>
          <p:nvPr/>
        </p:nvSpPr>
        <p:spPr>
          <a:xfrm>
            <a:off x="22229789" y="5978660"/>
            <a:ext cx="8559024" cy="8474628"/>
          </a:xfrm>
          <a:prstGeom prst="rect">
            <a:avLst/>
          </a:prstGeom>
          <a:noFill/>
        </p:spPr>
        <p:txBody>
          <a:bodyPr wrap="square" rtlCol="0">
            <a:spAutoFit/>
          </a:bodyPr>
          <a:lstStyle/>
          <a:p>
            <a:pPr>
              <a:lnSpc>
                <a:spcPts val="3500"/>
              </a:lnSpc>
              <a:spcAft>
                <a:spcPts val="600"/>
              </a:spcAft>
            </a:pPr>
            <a:r>
              <a:rPr lang="en-US" sz="2800" b="1" dirty="0">
                <a:latin typeface="+mj-lt"/>
              </a:rPr>
              <a:t>Chemical analysis of total samples</a:t>
            </a:r>
          </a:p>
          <a:p>
            <a:pPr marL="677863" indent="-457200">
              <a:lnSpc>
                <a:spcPts val="3500"/>
              </a:lnSpc>
              <a:spcAft>
                <a:spcPts val="600"/>
              </a:spcAft>
              <a:buFont typeface="Arial" panose="020B0604020202020204" pitchFamily="34" charset="0"/>
              <a:buChar char="•"/>
            </a:pPr>
            <a:r>
              <a:rPr lang="en-US" sz="2800" dirty="0">
                <a:latin typeface="+mj-lt"/>
              </a:rPr>
              <a:t>Targeted metabolite analysis was performed using High Performance Liquid Chromatography (HPLC)</a:t>
            </a:r>
          </a:p>
          <a:p>
            <a:pPr marL="1150938" lvl="1" indent="-457200">
              <a:lnSpc>
                <a:spcPts val="3500"/>
              </a:lnSpc>
              <a:spcAft>
                <a:spcPts val="600"/>
              </a:spcAft>
              <a:buFont typeface="Calibri Light" panose="020F0302020204030204" pitchFamily="34" charset="0"/>
              <a:buChar char="-"/>
            </a:pPr>
            <a:r>
              <a:rPr lang="en-US" sz="2800" dirty="0">
                <a:latin typeface="+mj-lt"/>
              </a:rPr>
              <a:t>Concentrations of 15 medicinally relevant flavonoids were quantified</a:t>
            </a:r>
          </a:p>
          <a:p>
            <a:pPr marL="693738" indent="-457200">
              <a:lnSpc>
                <a:spcPts val="3500"/>
              </a:lnSpc>
              <a:spcAft>
                <a:spcPts val="600"/>
              </a:spcAft>
              <a:buFont typeface="Arial" panose="020B0604020202020204" pitchFamily="34" charset="0"/>
              <a:buChar char="•"/>
            </a:pPr>
            <a:r>
              <a:rPr lang="en-US" sz="2800" dirty="0">
                <a:latin typeface="+mj-lt"/>
              </a:rPr>
              <a:t>34 species of </a:t>
            </a:r>
            <a:r>
              <a:rPr lang="en-US" sz="2800" i="1" dirty="0">
                <a:latin typeface="+mj-lt"/>
              </a:rPr>
              <a:t>Scutellaria</a:t>
            </a:r>
            <a:r>
              <a:rPr lang="en-US" sz="2800" dirty="0">
                <a:latin typeface="+mj-lt"/>
              </a:rPr>
              <a:t> were analyzed</a:t>
            </a:r>
          </a:p>
          <a:p>
            <a:pPr marL="1150938" lvl="1" indent="-457200">
              <a:lnSpc>
                <a:spcPts val="3500"/>
              </a:lnSpc>
              <a:spcAft>
                <a:spcPts val="600"/>
              </a:spcAft>
              <a:buFont typeface="Calibri Light" panose="020F0302020204030204" pitchFamily="34" charset="0"/>
              <a:buChar char="-"/>
            </a:pPr>
            <a:r>
              <a:rPr lang="en-US" sz="2800" dirty="0">
                <a:latin typeface="+mj-lt"/>
              </a:rPr>
              <a:t>Dried (herbarium) samples prepared at 1000 ppm (1 mg sample / 1 mL solvent)</a:t>
            </a:r>
          </a:p>
          <a:p>
            <a:pPr marL="1150938" lvl="1" indent="-457200">
              <a:lnSpc>
                <a:spcPts val="3500"/>
              </a:lnSpc>
              <a:spcAft>
                <a:spcPts val="600"/>
              </a:spcAft>
              <a:buFont typeface="Calibri Light" panose="020F0302020204030204" pitchFamily="34" charset="0"/>
              <a:buChar char="-"/>
            </a:pPr>
            <a:r>
              <a:rPr lang="en-US" sz="2800" dirty="0">
                <a:latin typeface="+mj-lt"/>
              </a:rPr>
              <a:t>Fresh samples prepared at 5000 ppm (5 mg sample / 1 mL solvent)</a:t>
            </a:r>
          </a:p>
          <a:p>
            <a:pPr>
              <a:lnSpc>
                <a:spcPts val="3500"/>
              </a:lnSpc>
              <a:spcAft>
                <a:spcPts val="600"/>
              </a:spcAft>
            </a:pPr>
            <a:r>
              <a:rPr lang="en-US" sz="2800" b="1" dirty="0">
                <a:latin typeface="+mj-lt"/>
              </a:rPr>
              <a:t>Organ-specific chemical analysis</a:t>
            </a:r>
          </a:p>
          <a:p>
            <a:pPr marL="677863" indent="-457200">
              <a:lnSpc>
                <a:spcPts val="3500"/>
              </a:lnSpc>
              <a:spcAft>
                <a:spcPts val="600"/>
              </a:spcAft>
              <a:buFont typeface="Arial" panose="020B0604020202020204" pitchFamily="34" charset="0"/>
              <a:buChar char="•"/>
            </a:pPr>
            <a:r>
              <a:rPr lang="en-US" sz="2800" dirty="0">
                <a:latin typeface="+mj-lt"/>
              </a:rPr>
              <a:t>Out of 34 species, 8 were selected for further analysis</a:t>
            </a:r>
          </a:p>
          <a:p>
            <a:pPr marL="677863" indent="-457200">
              <a:lnSpc>
                <a:spcPts val="3500"/>
              </a:lnSpc>
              <a:spcAft>
                <a:spcPts val="600"/>
              </a:spcAft>
              <a:buFont typeface="Arial" panose="020B0604020202020204" pitchFamily="34" charset="0"/>
              <a:buChar char="•"/>
            </a:pPr>
            <a:r>
              <a:rPr lang="en-US" sz="2800" dirty="0">
                <a:latin typeface="+mj-lt"/>
              </a:rPr>
              <a:t>HPLC used to quantify flavonoids in different organs of plant - leaves, shoots, and roots</a:t>
            </a:r>
          </a:p>
          <a:p>
            <a:pPr marL="677863" indent="-457200">
              <a:lnSpc>
                <a:spcPts val="3500"/>
              </a:lnSpc>
              <a:spcAft>
                <a:spcPts val="600"/>
              </a:spcAft>
              <a:buFont typeface="Arial" panose="020B0604020202020204" pitchFamily="34" charset="0"/>
              <a:buChar char="•"/>
            </a:pPr>
            <a:r>
              <a:rPr lang="en-US" sz="2800" dirty="0">
                <a:latin typeface="+mj-lt"/>
              </a:rPr>
              <a:t>Significant differences in site of accumulation imply differences in flavonoid biosynthetic pathway</a:t>
            </a:r>
          </a:p>
          <a:p>
            <a:pPr marL="693738" indent="-457200">
              <a:lnSpc>
                <a:spcPts val="3500"/>
              </a:lnSpc>
              <a:spcAft>
                <a:spcPts val="600"/>
              </a:spcAft>
              <a:buFont typeface="Arial" panose="020B0604020202020204" pitchFamily="34" charset="0"/>
              <a:buChar char="•"/>
            </a:pPr>
            <a:endParaRPr lang="en-US" sz="2800" dirty="0">
              <a:latin typeface="+mj-lt"/>
            </a:endParaRPr>
          </a:p>
        </p:txBody>
      </p:sp>
      <p:grpSp>
        <p:nvGrpSpPr>
          <p:cNvPr id="83" name="Group 82">
            <a:extLst>
              <a:ext uri="{FF2B5EF4-FFF2-40B4-BE49-F238E27FC236}">
                <a16:creationId xmlns:a16="http://schemas.microsoft.com/office/drawing/2014/main" id="{6E66B1BD-A243-4E44-AF4A-B8DEDE0C9D71}"/>
              </a:ext>
            </a:extLst>
          </p:cNvPr>
          <p:cNvGrpSpPr/>
          <p:nvPr/>
        </p:nvGrpSpPr>
        <p:grpSpPr>
          <a:xfrm>
            <a:off x="30632872" y="5732100"/>
            <a:ext cx="13210106" cy="7841828"/>
            <a:chOff x="30165095" y="5613278"/>
            <a:chExt cx="13210106" cy="7841828"/>
          </a:xfrm>
        </p:grpSpPr>
        <p:pic>
          <p:nvPicPr>
            <p:cNvPr id="78" name="Picture 77" descr="A screenshot of a social media post&#10;&#10;Description automatically generated">
              <a:extLst>
                <a:ext uri="{FF2B5EF4-FFF2-40B4-BE49-F238E27FC236}">
                  <a16:creationId xmlns:a16="http://schemas.microsoft.com/office/drawing/2014/main" id="{5A1F6D45-DA20-4AB7-BDC1-65971DC50DEB}"/>
                </a:ext>
              </a:extLst>
            </p:cNvPr>
            <p:cNvPicPr>
              <a:picLocks noChangeAspect="1"/>
            </p:cNvPicPr>
            <p:nvPr/>
          </p:nvPicPr>
          <p:blipFill rotWithShape="1">
            <a:blip r:embed="rId16">
              <a:extLst>
                <a:ext uri="{28A0092B-C50C-407E-A947-70E740481C1C}">
                  <a14:useLocalDpi xmlns:a14="http://schemas.microsoft.com/office/drawing/2010/main" val="0"/>
                </a:ext>
              </a:extLst>
            </a:blip>
            <a:srcRect l="1578" b="10714"/>
            <a:stretch/>
          </p:blipFill>
          <p:spPr>
            <a:xfrm>
              <a:off x="30165095" y="5934472"/>
              <a:ext cx="13210106" cy="7520634"/>
            </a:xfrm>
            <a:prstGeom prst="rect">
              <a:avLst/>
            </a:prstGeom>
          </p:spPr>
        </p:pic>
        <p:pic>
          <p:nvPicPr>
            <p:cNvPr id="93" name="Picture 92" descr="A screenshot of a social media post&#10;&#10;Description automatically generated">
              <a:extLst>
                <a:ext uri="{FF2B5EF4-FFF2-40B4-BE49-F238E27FC236}">
                  <a16:creationId xmlns:a16="http://schemas.microsoft.com/office/drawing/2014/main" id="{2DA2D565-C694-47A0-ABB8-B9DDADC3C5E0}"/>
                </a:ext>
              </a:extLst>
            </p:cNvPr>
            <p:cNvPicPr>
              <a:picLocks noChangeAspect="1"/>
            </p:cNvPicPr>
            <p:nvPr/>
          </p:nvPicPr>
          <p:blipFill rotWithShape="1">
            <a:blip r:embed="rId16">
              <a:extLst>
                <a:ext uri="{28A0092B-C50C-407E-A947-70E740481C1C}">
                  <a14:useLocalDpi xmlns:a14="http://schemas.microsoft.com/office/drawing/2010/main" val="0"/>
                </a:ext>
              </a:extLst>
            </a:blip>
            <a:srcRect l="40386" t="88114" r="27869" b="1689"/>
            <a:stretch/>
          </p:blipFill>
          <p:spPr>
            <a:xfrm>
              <a:off x="39300153" y="5613278"/>
              <a:ext cx="3834205" cy="772850"/>
            </a:xfrm>
            <a:prstGeom prst="rect">
              <a:avLst/>
            </a:prstGeom>
          </p:spPr>
        </p:pic>
      </p:grpSp>
      <p:cxnSp>
        <p:nvCxnSpPr>
          <p:cNvPr id="85" name="Straight Connector 84">
            <a:extLst>
              <a:ext uri="{FF2B5EF4-FFF2-40B4-BE49-F238E27FC236}">
                <a16:creationId xmlns:a16="http://schemas.microsoft.com/office/drawing/2014/main" id="{9205D3E8-8741-4725-84C3-4CC5DE792E30}"/>
              </a:ext>
            </a:extLst>
          </p:cNvPr>
          <p:cNvCxnSpPr>
            <a:cxnSpLocks/>
          </p:cNvCxnSpPr>
          <p:nvPr/>
        </p:nvCxnSpPr>
        <p:spPr>
          <a:xfrm>
            <a:off x="423342" y="5520567"/>
            <a:ext cx="3379524"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62578CE-886A-4994-B143-3E83575A80D3}"/>
              </a:ext>
            </a:extLst>
          </p:cNvPr>
          <p:cNvCxnSpPr>
            <a:cxnSpLocks/>
          </p:cNvCxnSpPr>
          <p:nvPr/>
        </p:nvCxnSpPr>
        <p:spPr>
          <a:xfrm>
            <a:off x="482754" y="11322375"/>
            <a:ext cx="4483936"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A3E4030-74C1-4253-BB1C-24A22798D3F3}"/>
              </a:ext>
            </a:extLst>
          </p:cNvPr>
          <p:cNvCxnSpPr>
            <a:cxnSpLocks/>
          </p:cNvCxnSpPr>
          <p:nvPr/>
        </p:nvCxnSpPr>
        <p:spPr>
          <a:xfrm>
            <a:off x="22229789" y="5732100"/>
            <a:ext cx="80249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7BCB6FE-6656-4EB0-A71E-8B9B8AE753F6}"/>
              </a:ext>
            </a:extLst>
          </p:cNvPr>
          <p:cNvCxnSpPr>
            <a:cxnSpLocks/>
          </p:cNvCxnSpPr>
          <p:nvPr/>
        </p:nvCxnSpPr>
        <p:spPr>
          <a:xfrm>
            <a:off x="22496840" y="27059942"/>
            <a:ext cx="401246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840BF7E-50D8-424B-9553-435619F78119}"/>
              </a:ext>
            </a:extLst>
          </p:cNvPr>
          <p:cNvCxnSpPr>
            <a:cxnSpLocks/>
          </p:cNvCxnSpPr>
          <p:nvPr/>
        </p:nvCxnSpPr>
        <p:spPr>
          <a:xfrm>
            <a:off x="22229789" y="29601861"/>
            <a:ext cx="12742209"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A9F4D90-947A-4AC1-AC2A-2938A15B1B63}"/>
              </a:ext>
            </a:extLst>
          </p:cNvPr>
          <p:cNvCxnSpPr>
            <a:cxnSpLocks/>
          </p:cNvCxnSpPr>
          <p:nvPr/>
        </p:nvCxnSpPr>
        <p:spPr>
          <a:xfrm>
            <a:off x="21946722" y="4903173"/>
            <a:ext cx="0" cy="27364804"/>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507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448</TotalTime>
  <Words>685</Words>
  <Application>Microsoft Office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45</cp:revision>
  <dcterms:created xsi:type="dcterms:W3CDTF">2020-02-14T03:46:22Z</dcterms:created>
  <dcterms:modified xsi:type="dcterms:W3CDTF">2020-02-19T06:47:21Z</dcterms:modified>
</cp:coreProperties>
</file>